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sldIdLst>
    <p:sldId id="256" r:id="rId6"/>
    <p:sldId id="263" r:id="rId7"/>
    <p:sldId id="257" r:id="rId8"/>
    <p:sldId id="258" r:id="rId9"/>
    <p:sldId id="265" r:id="rId10"/>
    <p:sldId id="267" r:id="rId11"/>
    <p:sldId id="264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0000"/>
    <a:srgbClr val="77777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9231" autoAdjust="0"/>
    <p:restoredTop sz="94805" autoAdjust="0"/>
  </p:normalViewPr>
  <p:slideViewPr>
    <p:cSldViewPr>
      <p:cViewPr>
        <p:scale>
          <a:sx n="75" d="100"/>
          <a:sy n="75" d="100"/>
        </p:scale>
        <p:origin x="6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72841-7F79-48AA-A003-047EA4537421}" type="datetimeFigureOut">
              <a:rPr lang="en-US" smtClean="0"/>
              <a:pPr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62264-D9A8-4E92-BCF4-ABDA0B53A9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"/>
            <a:ext cx="8763000" cy="533400"/>
          </a:xfrm>
        </p:spPr>
        <p:txBody>
          <a:bodyPr anchor="t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219200"/>
            <a:ext cx="8763000" cy="381000"/>
          </a:xfrm>
        </p:spPr>
        <p:txBody>
          <a:bodyPr anchor="ctr"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10" name="Rectangle 3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111" name="Rectangle 3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32BA08-6C7C-45F8-864F-B8BD4A8E78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0C2937-C8C3-4B08-8C1C-792E1A3ABA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81000"/>
            <a:ext cx="21907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381000"/>
            <a:ext cx="64198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F48F53-4CB8-470B-81AD-6D84C295ED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47D0E8-55FA-448E-98A0-8D6764D35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3BE7F-3796-4492-910D-751EDAD0FC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5240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24000"/>
            <a:ext cx="3962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E0F80-54CB-458B-9E29-DB74B8EEFC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3D9E9D-8DB0-4A45-9A10-CB0112929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14223-9498-41A1-85C2-3DB822C0EC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111BB-09FA-4BCB-A59F-DA7706DE8E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4E112-5922-49F9-A1DB-3DB7631D90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11D034-05A3-4A94-B51F-8A554019C2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81000"/>
            <a:ext cx="8763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5240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400800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03600" y="6400800"/>
            <a:ext cx="26733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86538" y="6400800"/>
            <a:ext cx="240506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E6CD021B-51A3-4584-9B60-1691FCE936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m0YLDqmslA4&amp;feature=related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lit.org/strategy_library/" TargetMode="External"/><Relationship Id="rId2" Type="http://schemas.openxmlformats.org/officeDocument/2006/relationships/hyperlink" Target="http://comprehensiveliteracy.weebly.com/vocabulary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readingrockets.org/article/40304/" TargetMode="External"/><Relationship Id="rId4" Type="http://schemas.openxmlformats.org/officeDocument/2006/relationships/hyperlink" Target="http://explicitinstruction.org/?page_id=31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youtube.com/watch?v=fMOkGW5b-mw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Tuesday, November, 13th, 2012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763000" cy="83820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hlinkClick r:id="rId2"/>
              </a:rPr>
              <a:t>http://www.youtube.com/watch?v=m0YLDqmslA4&amp;feature=related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Reading Across the Curriculum-Objectives</a:t>
            </a:r>
            <a:br>
              <a:rPr lang="en-US" sz="3400" dirty="0" smtClean="0"/>
            </a:br>
            <a:r>
              <a:rPr lang="en-US" sz="3400" i="1" dirty="0" smtClean="0"/>
              <a:t>Teachers will be able to: 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Explain the two new reading strategies for the quarter (Vocabulary Strategies and Paragraph Shrinking)</a:t>
            </a:r>
          </a:p>
          <a:p>
            <a:r>
              <a:rPr lang="en-US" dirty="0" smtClean="0"/>
              <a:t>Use the paragraph shrinking strategy with an elbow partner effectively</a:t>
            </a:r>
          </a:p>
          <a:p>
            <a:r>
              <a:rPr lang="en-US" dirty="0" smtClean="0"/>
              <a:t>Describe at least one vocabulary strategy they can use with their content vocabulary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2438400"/>
          </a:xfrm>
          <a:solidFill>
            <a:schemeClr val="accent4">
              <a:lumMod val="90000"/>
              <a:lumOff val="10000"/>
              <a:alpha val="80000"/>
            </a:schemeClr>
          </a:solidFill>
        </p:spPr>
        <p:txBody>
          <a:bodyPr/>
          <a:lstStyle/>
          <a:p>
            <a:r>
              <a:rPr lang="en-US" dirty="0" smtClean="0"/>
              <a:t>Strategy 1- Vocabulary Strategies</a:t>
            </a:r>
            <a:br>
              <a:rPr lang="en-US" dirty="0" smtClean="0"/>
            </a:br>
            <a:r>
              <a:rPr lang="en-US" sz="2400" dirty="0" smtClean="0"/>
              <a:t>“The Matthew Effect” [Matthew 13:12]    </a:t>
            </a:r>
            <a:br>
              <a:rPr lang="en-US" sz="2400" dirty="0" smtClean="0"/>
            </a:br>
            <a:r>
              <a:rPr lang="en-US" sz="2400" dirty="0" smtClean="0"/>
              <a:t>  </a:t>
            </a:r>
            <a:r>
              <a:rPr lang="en-US" sz="2200" dirty="0" smtClean="0"/>
              <a:t>Students with low word recognition and fluency skills will read less.</a:t>
            </a:r>
            <a:br>
              <a:rPr lang="en-US" sz="2200" dirty="0" smtClean="0"/>
            </a:br>
            <a:r>
              <a:rPr lang="en-US" sz="2400" i="1" dirty="0" smtClean="0"/>
              <a:t>“The rich get richer. The poor get poorer.” </a:t>
            </a:r>
            <a:r>
              <a:rPr lang="en-US" sz="2400" dirty="0" smtClean="0"/>
              <a:t>(</a:t>
            </a:r>
            <a:r>
              <a:rPr lang="en-US" sz="1800" dirty="0" err="1" smtClean="0"/>
              <a:t>Stanovich</a:t>
            </a:r>
            <a:r>
              <a:rPr lang="en-US" sz="1800" dirty="0" smtClean="0"/>
              <a:t>, 1986)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667000"/>
            <a:ext cx="8077200" cy="3581400"/>
          </a:xfrm>
        </p:spPr>
        <p:txBody>
          <a:bodyPr/>
          <a:lstStyle/>
          <a:p>
            <a:r>
              <a:rPr lang="en-US" sz="2000" dirty="0" smtClean="0">
                <a:hlinkClick r:id="rId2"/>
              </a:rPr>
              <a:t>http://comprehensiveliteracy.weebly.com/vocabulary.html</a:t>
            </a:r>
            <a:endParaRPr lang="en-US" sz="2000" dirty="0" smtClean="0"/>
          </a:p>
          <a:p>
            <a:r>
              <a:rPr lang="en-US" sz="2000" dirty="0" smtClean="0">
                <a:hlinkClick r:id="rId3"/>
              </a:rPr>
              <a:t> </a:t>
            </a:r>
            <a:r>
              <a:rPr lang="en-US" sz="2000" dirty="0" err="1" smtClean="0">
                <a:hlinkClick r:id="rId3"/>
              </a:rPr>
              <a:t>Mneumonic</a:t>
            </a:r>
            <a:r>
              <a:rPr lang="en-US" sz="2000" dirty="0" smtClean="0">
                <a:hlinkClick r:id="rId3"/>
              </a:rPr>
              <a:t> devices, </a:t>
            </a:r>
            <a:r>
              <a:rPr lang="en-US" sz="2000" dirty="0" err="1" smtClean="0">
                <a:hlinkClick r:id="rId3"/>
              </a:rPr>
              <a:t>Frayer</a:t>
            </a:r>
            <a:r>
              <a:rPr lang="en-US" sz="2000" dirty="0" smtClean="0">
                <a:hlinkClick r:id="rId3"/>
              </a:rPr>
              <a:t> </a:t>
            </a:r>
            <a:r>
              <a:rPr lang="en-US" sz="2000" dirty="0" err="1" smtClean="0">
                <a:hlinkClick r:id="rId3"/>
              </a:rPr>
              <a:t>model,concept</a:t>
            </a:r>
            <a:r>
              <a:rPr lang="en-US" sz="2000" dirty="0" smtClean="0">
                <a:hlinkClick r:id="rId3"/>
              </a:rPr>
              <a:t> sorts, word hunts http://www.adlit.org/strategy_library/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hlinkClick r:id="rId4"/>
              </a:rPr>
              <a:t>Anita Archer- </a:t>
            </a:r>
            <a:r>
              <a:rPr lang="en-US" sz="2000" i="1" dirty="0" smtClean="0"/>
              <a:t>explicit </a:t>
            </a:r>
            <a:r>
              <a:rPr lang="en-US" sz="2000" dirty="0" smtClean="0"/>
              <a:t>vocabulary!! Includes prefix and suffix identification</a:t>
            </a:r>
          </a:p>
          <a:p>
            <a:r>
              <a:rPr lang="en-US" sz="2000" dirty="0" smtClean="0"/>
              <a:t>Graphic Organizers-lots of examples</a:t>
            </a:r>
          </a:p>
          <a:p>
            <a:r>
              <a:rPr lang="en-US" sz="2000" dirty="0" smtClean="0"/>
              <a:t>Vocabulary Games- fly swatter game</a:t>
            </a:r>
          </a:p>
          <a:p>
            <a:endParaRPr lang="en-US" sz="2000" dirty="0" smtClean="0"/>
          </a:p>
          <a:p>
            <a:r>
              <a:rPr lang="en-US" sz="2000" dirty="0" smtClean="0">
                <a:hlinkClick r:id="rId5"/>
              </a:rPr>
              <a:t>http://www.readingrockets.org/article/40304/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Smarter Balance Vocabulary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2192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Squares-Jim Burke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14487"/>
            <a:ext cx="8077200" cy="524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Vocabulary-Secondary Math Word Wall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farm4.static.flickr.com/3046/2987788442_0a3b132d98.jpg?v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85900"/>
            <a:ext cx="8001000" cy="537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PALS-Peer-assisted Learning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of these strategies can and should be implemented as peer assisted learning strategies. </a:t>
            </a:r>
          </a:p>
          <a:p>
            <a:r>
              <a:rPr lang="en-US" dirty="0" smtClean="0"/>
              <a:t>Students should be able to discuss their learning in order to solidify each new concept or words!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PALS-Peer-assisted Learning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Vocabulary strategy</a:t>
            </a:r>
          </a:p>
          <a:p>
            <a:r>
              <a:rPr lang="en-US" dirty="0" smtClean="0"/>
              <a:t>Paragraph Shrinking- check out the directions in your NCA binder. </a:t>
            </a:r>
          </a:p>
          <a:p>
            <a:r>
              <a:rPr lang="en-US" dirty="0" smtClean="0"/>
              <a:t>Student card samples and directions cards for the teachers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Quarter Two- Data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500" dirty="0" smtClean="0"/>
              <a:t>SRI from September</a:t>
            </a:r>
            <a:r>
              <a:rPr lang="en-US" sz="4500" smtClean="0"/>
              <a:t>, another </a:t>
            </a:r>
            <a:r>
              <a:rPr lang="en-US" sz="4500" dirty="0" smtClean="0"/>
              <a:t>test coming in December</a:t>
            </a:r>
          </a:p>
          <a:p>
            <a:r>
              <a:rPr lang="en-US" sz="4500" dirty="0" smtClean="0"/>
              <a:t>What questions do you have???</a:t>
            </a:r>
            <a:endParaRPr lang="en-US" sz="4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S010288567">
  <a:themeElements>
    <a:clrScheme name="">
      <a:dk1>
        <a:srgbClr val="000066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56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EDUC_TXT_Library_Col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EDUC_TXT_Library_Coll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EDUC_TXT_Library_Collag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14">
        <a:dk1>
          <a:srgbClr val="333333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15">
        <a:dk1>
          <a:srgbClr val="333333"/>
        </a:dk1>
        <a:lt1>
          <a:srgbClr val="FFFFFF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2A2A2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EDUC_TXT_Library_Collage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TP010288567</AuthoringAssetId>
    <AssetId xmlns="145c5697-5eb5-440b-b2f1-a8273fb59250">TS010288567</AssetId>
  </documentManagement>
</p:properties>
</file>

<file path=customXml/itemProps1.xml><?xml version="1.0" encoding="utf-8"?>
<ds:datastoreItem xmlns:ds="http://schemas.openxmlformats.org/officeDocument/2006/customXml" ds:itemID="{BF20F24D-9FBB-4CB6-9437-95EA2C6886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90EE1005-12D8-4662-8897-F6B6214DAF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FA4F201-D998-4318-8ED9-F5E84461A4FB}">
  <ds:schemaRefs>
    <ds:schemaRef ds:uri="http://schemas.microsoft.com/office/2006/metadata/longProperties"/>
  </ds:schemaRefs>
</ds:datastoreItem>
</file>

<file path=customXml/itemProps4.xml><?xml version="1.0" encoding="utf-8"?>
<ds:datastoreItem xmlns:ds="http://schemas.openxmlformats.org/officeDocument/2006/customXml" ds:itemID="{29E3E7AD-37BB-48A5-BF18-A8D7CC9FCE94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TS010288567</Template>
  <TotalTime>216</TotalTime>
  <Words>187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TS010288567</vt:lpstr>
      <vt:lpstr>Tuesday, November, 13th, 2012</vt:lpstr>
      <vt:lpstr>Reading Across the Curriculum-Objectives Teachers will be able to: </vt:lpstr>
      <vt:lpstr>Strategy 1- Vocabulary Strategies “The Matthew Effect” [Matthew 13:12]       Students with low word recognition and fluency skills will read less. “The rich get richer. The poor get poorer.” (Stanovich, 1986)</vt:lpstr>
      <vt:lpstr>Smarter Balance Vocabulary</vt:lpstr>
      <vt:lpstr>Vocabulary Squares-Jim Burke</vt:lpstr>
      <vt:lpstr>Vocabulary-Secondary Math Word Wall</vt:lpstr>
      <vt:lpstr>PALS-Peer-assisted Learning Strategy</vt:lpstr>
      <vt:lpstr>PALS-Peer-assisted Learning Strategy</vt:lpstr>
      <vt:lpstr>Quarter Two- Data collection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Monday, September, 10th, 2012</dc:title>
  <dc:creator>Gail</dc:creator>
  <cp:lastModifiedBy>Gail</cp:lastModifiedBy>
  <cp:revision>25</cp:revision>
  <dcterms:created xsi:type="dcterms:W3CDTF">2012-09-10T01:19:15Z</dcterms:created>
  <dcterms:modified xsi:type="dcterms:W3CDTF">2012-11-14T02:21:34Z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TPInstallLocation">
    <vt:lpwstr>{My Templates}</vt:lpwstr>
  </property>
  <property fmtid="{D5CDD505-2E9C-101B-9397-08002B2CF9AE}" pid="4" name="PrimaryImageGen">
    <vt:lpwstr>true</vt:lpwstr>
  </property>
  <property fmtid="{D5CDD505-2E9C-101B-9397-08002B2CF9AE}" pid="5" name="AssetType">
    <vt:lpwstr>TP</vt:lpwstr>
  </property>
  <property fmtid="{D5CDD505-2E9C-101B-9397-08002B2CF9AE}" pid="6" name="BugNumber">
    <vt:lpwstr>191</vt:lpwstr>
  </property>
  <property fmtid="{D5CDD505-2E9C-101B-9397-08002B2CF9AE}" pid="7" name="TPCommandLine">
    <vt:lpwstr>{PP} /n {FilePath}</vt:lpwstr>
  </property>
  <property fmtid="{D5CDD505-2E9C-101B-9397-08002B2CF9AE}" pid="8" name="TemplateStatus">
    <vt:lpwstr>Complete</vt:lpwstr>
  </property>
  <property fmtid="{D5CDD505-2E9C-101B-9397-08002B2CF9AE}" pid="9" name="TPAppVersion">
    <vt:lpwstr>11</vt:lpwstr>
  </property>
  <property fmtid="{D5CDD505-2E9C-101B-9397-08002B2CF9AE}" pid="10" name="ContentTypeId">
    <vt:lpwstr>0x0101006025706CF4CD034688BEBAE97A2E701D020200C3831ACA17D8814887A164412888521E</vt:lpwstr>
  </property>
  <property fmtid="{D5CDD505-2E9C-101B-9397-08002B2CF9AE}" pid="11" name="IsDeleted">
    <vt:lpwstr>false</vt:lpwstr>
  </property>
  <property fmtid="{D5CDD505-2E9C-101B-9397-08002B2CF9AE}" pid="12" name="Milestone">
    <vt:lpwstr>0</vt:lpwstr>
  </property>
  <property fmtid="{D5CDD505-2E9C-101B-9397-08002B2CF9AE}" pid="13" name="APAuthor">
    <vt:lpwstr>191</vt:lpwstr>
  </property>
  <property fmtid="{D5CDD505-2E9C-101B-9397-08002B2CF9AE}" pid="14" name="TrustLevel">
    <vt:lpwstr>Microsoft Managed Content</vt:lpwstr>
  </property>
  <property fmtid="{D5CDD505-2E9C-101B-9397-08002B2CF9AE}" pid="15" name="IsSearchable">
    <vt:lpwstr>false</vt:lpwstr>
  </property>
  <property fmtid="{D5CDD505-2E9C-101B-9397-08002B2CF9AE}" pid="16" name="NumericId">
    <vt:lpwstr>-1</vt:lpwstr>
  </property>
  <property fmtid="{D5CDD505-2E9C-101B-9397-08002B2CF9AE}" pid="17" name="PublishTargets">
    <vt:lpwstr>OfficeOnline</vt:lpwstr>
  </property>
  <property fmtid="{D5CDD505-2E9C-101B-9397-08002B2CF9AE}" pid="18" name="TPFriendlyName">
    <vt:lpwstr>{My Templates}</vt:lpwstr>
  </property>
  <property fmtid="{D5CDD505-2E9C-101B-9397-08002B2CF9AE}" pid="19" name="AssetId">
    <vt:lpwstr>TS010288567</vt:lpwstr>
  </property>
  <property fmtid="{D5CDD505-2E9C-101B-9397-08002B2CF9AE}" pid="20" name="TPLaunchHelpLinkType">
    <vt:lpwstr>Template</vt:lpwstr>
  </property>
  <property fmtid="{D5CDD505-2E9C-101B-9397-08002B2CF9AE}" pid="21" name="OpenTemplate">
    <vt:lpwstr>true</vt:lpwstr>
  </property>
  <property fmtid="{D5CDD505-2E9C-101B-9397-08002B2CF9AE}" pid="22" name="SourceTitle">
    <vt:lpwstr>Library collage design template</vt:lpwstr>
  </property>
  <property fmtid="{D5CDD505-2E9C-101B-9397-08002B2CF9AE}" pid="23" name="TPLaunchHelpLink">
    <vt:lpwstr/>
  </property>
  <property fmtid="{D5CDD505-2E9C-101B-9397-08002B2CF9AE}" pid="24" name="APEditor">
    <vt:lpwstr>92</vt:lpwstr>
  </property>
  <property fmtid="{D5CDD505-2E9C-101B-9397-08002B2CF9AE}" pid="25" name="TPApplication">
    <vt:lpwstr>PowerPoint</vt:lpwstr>
  </property>
  <property fmtid="{D5CDD505-2E9C-101B-9397-08002B2CF9AE}" pid="26" name="Provider">
    <vt:lpwstr>EY010241418</vt:lpwstr>
  </property>
  <property fmtid="{D5CDD505-2E9C-101B-9397-08002B2CF9AE}" pid="27" name="UACurrentWords">
    <vt:lpwstr>0</vt:lpwstr>
  </property>
  <property fmtid="{D5CDD505-2E9C-101B-9397-08002B2CF9AE}" pid="28" name="Applications">
    <vt:lpwstr>79;#Template 12;#64;#PowerPoint 2003;#65;#Microsoft Office PowerPoint 2007</vt:lpwstr>
  </property>
  <property fmtid="{D5CDD505-2E9C-101B-9397-08002B2CF9AE}" pid="29" name="UALocRecommendation">
    <vt:lpwstr>Never Localize</vt:lpwstr>
  </property>
  <property fmtid="{D5CDD505-2E9C-101B-9397-08002B2CF9AE}" pid="30" name="Title">
    <vt:lpwstr>Library collage design template</vt:lpwstr>
  </property>
  <property fmtid="{D5CDD505-2E9C-101B-9397-08002B2CF9AE}" pid="31" name="PublishStatusLookup">
    <vt:lpwstr>261471</vt:lpwstr>
  </property>
  <property fmtid="{D5CDD505-2E9C-101B-9397-08002B2CF9AE}" pid="32" name="APTrustLevel">
    <vt:lpwstr>1.00000000000000</vt:lpwstr>
  </property>
  <property fmtid="{D5CDD505-2E9C-101B-9397-08002B2CF9AE}" pid="33" name="TPClientViewer">
    <vt:lpwstr>Microsoft Office PowerPoint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Content Type">
    <vt:lpwstr>OOFile</vt:lpwstr>
  </property>
  <property fmtid="{D5CDD505-2E9C-101B-9397-08002B2CF9AE}" pid="37" name="AuthoringAssetId">
    <vt:lpwstr>TP010288567</vt:lpwstr>
  </property>
  <property fmtid="{D5CDD505-2E9C-101B-9397-08002B2CF9AE}" pid="38" name="NumericAssetId">
    <vt:lpwstr/>
  </property>
  <property fmtid="{D5CDD505-2E9C-101B-9397-08002B2CF9AE}" pid="39" name="AppVer">
    <vt:lpwstr/>
  </property>
</Properties>
</file>