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2" r:id="rId2"/>
  </p:sldMasterIdLst>
  <p:notesMasterIdLst>
    <p:notesMasterId r:id="rId16"/>
  </p:notesMasterIdLst>
  <p:handoutMasterIdLst>
    <p:handoutMasterId r:id="rId17"/>
  </p:handoutMasterIdLst>
  <p:sldIdLst>
    <p:sldId id="257" r:id="rId3"/>
    <p:sldId id="258" r:id="rId4"/>
    <p:sldId id="273" r:id="rId5"/>
    <p:sldId id="267" r:id="rId6"/>
    <p:sldId id="268" r:id="rId7"/>
    <p:sldId id="269" r:id="rId8"/>
    <p:sldId id="259" r:id="rId9"/>
    <p:sldId id="272" r:id="rId10"/>
    <p:sldId id="271" r:id="rId11"/>
    <p:sldId id="261" r:id="rId12"/>
    <p:sldId id="260" r:id="rId13"/>
    <p:sldId id="262" r:id="rId14"/>
    <p:sldId id="270" r:id="rId15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945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192">
          <p15:clr>
            <a:srgbClr val="A4A3A4"/>
          </p15:clr>
        </p15:guide>
        <p15:guide id="5" orient="horz" pos="1072">
          <p15:clr>
            <a:srgbClr val="A4A3A4"/>
          </p15:clr>
        </p15:guide>
        <p15:guide id="6" pos="3839">
          <p15:clr>
            <a:srgbClr val="A4A3A4"/>
          </p15:clr>
        </p15:guide>
        <p15:guide id="7" pos="704">
          <p15:clr>
            <a:srgbClr val="A4A3A4"/>
          </p15:clr>
        </p15:guide>
        <p15:guide id="8" pos="710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5" autoAdjust="0"/>
    <p:restoredTop sz="96182" autoAdjust="0"/>
  </p:normalViewPr>
  <p:slideViewPr>
    <p:cSldViewPr showGuides="1">
      <p:cViewPr>
        <p:scale>
          <a:sx n="92" d="100"/>
          <a:sy n="92" d="100"/>
        </p:scale>
        <p:origin x="-108" y="-102"/>
      </p:cViewPr>
      <p:guideLst>
        <p:guide orient="horz" pos="2160"/>
        <p:guide orient="horz" pos="945"/>
        <p:guide orient="horz" pos="3888"/>
        <p:guide orient="horz" pos="192"/>
        <p:guide orient="horz" pos="1072"/>
        <p:guide pos="3839"/>
        <p:guide pos="704"/>
        <p:guide pos="7102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164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3C59C-4E16-4A64-A766-34DB213E11B3}" type="datetimeFigureOut">
              <a:rPr lang="en-US">
                <a:solidFill>
                  <a:schemeClr val="tx2"/>
                </a:solidFill>
              </a:rPr>
              <a:pPr/>
              <a:t>9/9/2016</a:t>
            </a:fld>
            <a:endParaRPr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77566-CD65-4859-9FA1-43956DC85B8C}" type="slidenum">
              <a:rPr>
                <a:solidFill>
                  <a:schemeClr val="tx2"/>
                </a:solidFill>
              </a:rPr>
              <a:pPr/>
              <a:t>‹#›</a:t>
            </a:fld>
            <a:endParaRPr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98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95CF31C-F757-429C-A789-86504F04C3BE}" type="datetimeFigureOut">
              <a:rPr lang="en-US"/>
              <a:pPr/>
              <a:t>9/9/2016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8796F01-7154-41E0-B48B-A6921757531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077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2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705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04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04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128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788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96F01-7154-41E0-B48B-A6921757531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4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12190572" cy="6858000"/>
            <a:chOff x="0" y="0"/>
            <a:chExt cx="12190572" cy="6858000"/>
          </a:xfrm>
        </p:grpSpPr>
        <p:sp>
          <p:nvSpPr>
            <p:cNvPr id="13" name="Rectangle 12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/>
              <a:endParaRPr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0" y="0"/>
              <a:ext cx="4742741" cy="6858000"/>
              <a:chOff x="0" y="0"/>
              <a:chExt cx="4742741" cy="6858000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4591594" cy="6858000"/>
              </a:xfrm>
              <a:prstGeom prst="rect">
                <a:avLst/>
              </a:prstGeom>
            </p:spPr>
          </p:pic>
          <p:sp>
            <p:nvSpPr>
              <p:cNvPr id="10" name="Rectangle 9"/>
              <p:cNvSpPr/>
              <p:nvPr/>
            </p:nvSpPr>
            <p:spPr>
              <a:xfrm>
                <a:off x="4605581" y="0"/>
                <a:ext cx="137160" cy="6858000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6A09E-12D5-4B1D-B8BB-C300B1DDD423}" type="datetime1">
              <a:rPr lang="en-US" smtClean="0"/>
              <a:pPr/>
              <a:t>9/9/2016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9346" y="4927600"/>
            <a:ext cx="7008574" cy="1244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/>
                </a:solidFill>
                <a:effectLst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9346" y="1498601"/>
            <a:ext cx="7008574" cy="3298825"/>
          </a:xfrm>
        </p:spPr>
        <p:txBody>
          <a:bodyPr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220121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A53D-4C84-40AA-983E-A1E818A7FEFC}" type="datetime1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1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2633" y="274638"/>
            <a:ext cx="1422030" cy="589756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309" y="274638"/>
            <a:ext cx="8532178" cy="589756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2FCEE-AE66-4EAB-9C04-97F8A56A6354}" type="datetime1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C5AD9-787D-40FA-8A4D-16A055B9AF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69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9377B-053C-438C-8A98-92C419A6701C}" type="datetime1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0BA0E-20D0-4E7C-B286-26C960A678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865359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4" name="Rectangle 3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/>
              <a:endParaRPr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98818" y="0"/>
              <a:ext cx="4591594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7481252" y="0"/>
              <a:ext cx="137160" cy="6858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0">
                <a:solidFill>
                  <a:schemeClr val="tx2"/>
                </a:solidFill>
              </a:endParaRPr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8818" y="0"/>
            <a:ext cx="4591594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EF46-0123-4A75-9835-49DC49D53DE2}" type="datetime1">
              <a:rPr lang="en-US" smtClean="0"/>
              <a:pPr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237149" y="4927600"/>
            <a:ext cx="7008574" cy="1244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 cap="none" spc="0">
                <a:ln w="0"/>
                <a:solidFill>
                  <a:schemeClr val="accent2"/>
                </a:solidFill>
                <a:effectLst/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237149" y="1498601"/>
            <a:ext cx="7008574" cy="3298825"/>
          </a:xfrm>
        </p:spPr>
        <p:txBody>
          <a:bodyPr>
            <a:normAutofit/>
          </a:bodyPr>
          <a:lstStyle>
            <a:lvl1pPr algn="l">
              <a:lnSpc>
                <a:spcPct val="90000"/>
              </a:lnSpc>
              <a:defRPr sz="5400" b="0" cap="none" spc="0" baseline="0">
                <a:ln w="0"/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52582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309" y="1701800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701800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6378D-18AE-47D1-B10A-42F623B40082}" type="datetime1">
              <a:rPr lang="en-US" smtClean="0"/>
              <a:pPr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045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1372" y="1608836"/>
            <a:ext cx="4973041" cy="51206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7309" y="2209800"/>
            <a:ext cx="4977104" cy="3962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01622" y="1608836"/>
            <a:ext cx="4973041" cy="51206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209800"/>
            <a:ext cx="4977104" cy="3962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 marL="2011328">
              <a:defRPr sz="1800"/>
            </a:lvl5pPr>
            <a:lvl6pPr marL="2011328">
              <a:defRPr sz="1800"/>
            </a:lvl6pPr>
            <a:lvl7pPr marL="2011328">
              <a:defRPr sz="1800"/>
            </a:lvl7pPr>
            <a:lvl8pPr marL="2011328">
              <a:defRPr sz="1800"/>
            </a:lvl8pPr>
            <a:lvl9pPr marL="201132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F6AE8-D704-41F6-B16A-5547B5672AC1}" type="datetime1">
              <a:rPr lang="en-US" smtClean="0"/>
              <a:pPr/>
              <a:t>9/9/2016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7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B9538-6F63-4C0B-916D-ED3F4E0A1B28}" type="datetime1">
              <a:rPr lang="en-US" smtClean="0"/>
              <a:pPr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4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F15BF-7116-4A9E-8022-5A2DC937F971}" type="datetime1">
              <a:rPr lang="en-US" smtClean="0"/>
              <a:pPr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961368" y="0"/>
            <a:ext cx="7922736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2" y="1701800"/>
            <a:ext cx="3351927" cy="2844800"/>
          </a:xfrm>
        </p:spPr>
        <p:txBody>
          <a:bodyPr anchor="b">
            <a:normAutofit/>
          </a:bodyPr>
          <a:lstStyle>
            <a:lvl1pPr algn="l">
              <a:defRPr sz="20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9236" y="482600"/>
            <a:ext cx="6805427" cy="5892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5612" y="4648200"/>
            <a:ext cx="3351927" cy="17272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8DC91-5A3B-40CE-8C1D-279A8EF6E008}" type="datetime1">
              <a:rPr lang="en-US" smtClean="0"/>
              <a:pPr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1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082258" y="0"/>
            <a:ext cx="802431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55000"/>
                </a:schemeClr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765" y="4800600"/>
            <a:ext cx="7313295" cy="762000"/>
          </a:xfrm>
        </p:spPr>
        <p:txBody>
          <a:bodyPr anchor="b">
            <a:normAutofit/>
          </a:bodyPr>
          <a:lstStyle>
            <a:lvl1pPr algn="l">
              <a:defRPr sz="20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765" y="279401"/>
            <a:ext cx="7313295" cy="4448175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765" y="5562600"/>
            <a:ext cx="7313295" cy="8128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7C20A-B94A-4E20-B4B2-88A7825AE904}" type="datetime1">
              <a:rPr lang="en-US" smtClean="0"/>
              <a:pPr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BB78A-01B4-41F2-96B0-677A4A2828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7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accent6">
            <a:lumMod val="75000"/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620" y="0"/>
            <a:ext cx="12188952" cy="6858000"/>
            <a:chOff x="1620" y="0"/>
            <a:chExt cx="12188952" cy="6858000"/>
          </a:xfrm>
        </p:grpSpPr>
        <p:sp>
          <p:nvSpPr>
            <p:cNvPr id="10" name="Rectangle 9"/>
            <p:cNvSpPr/>
            <p:nvPr/>
          </p:nvSpPr>
          <p:spPr>
            <a:xfrm>
              <a:off x="1620" y="0"/>
              <a:ext cx="12188952" cy="685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58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50000"/>
                  </a:schemeClr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304721" y="0"/>
              <a:ext cx="11579384" cy="6858000"/>
            </a:xfrm>
            <a:prstGeom prst="rect">
              <a:avLst/>
            </a:prstGeom>
            <a:solidFill>
              <a:schemeClr val="accent1">
                <a:lumMod val="20000"/>
                <a:lumOff val="8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899" tIns="60949" rIns="121899" bIns="60949"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309" y="6400801"/>
            <a:ext cx="2742486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l">
              <a:defRPr sz="1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fld id="{859468AF-EFCF-4AAD-ACF4-3BA83EC4AF4E}" type="datetime1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07842" y="6400801"/>
            <a:ext cx="6216301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ctr">
              <a:defRPr sz="1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7146" y="6400801"/>
            <a:ext cx="1107518" cy="320675"/>
          </a:xfrm>
          <a:prstGeom prst="rect">
            <a:avLst/>
          </a:prstGeom>
        </p:spPr>
        <p:txBody>
          <a:bodyPr vert="horz" lIns="121899" tIns="60949" rIns="121899" bIns="60949" rtlCol="0" anchor="b"/>
          <a:lstStyle>
            <a:lvl1pPr algn="r">
              <a:defRPr sz="12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fld id="{EB37DED6-D4C7-42EE-AB49-D2E39E64FD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309" y="1701800"/>
            <a:ext cx="10157354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309" y="76200"/>
            <a:ext cx="10157354" cy="1397000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6018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1218987" rtl="0" eaLnBrk="1" latinLnBrk="0" hangingPunct="1">
        <a:lnSpc>
          <a:spcPct val="85000"/>
        </a:lnSpc>
        <a:spcBef>
          <a:spcPct val="0"/>
        </a:spcBef>
        <a:buNone/>
        <a:tabLst/>
        <a:defRPr sz="4400" b="0" kern="1200" cap="none" baseline="0">
          <a:solidFill>
            <a:schemeClr val="accent2"/>
          </a:solidFill>
          <a:effectLst/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5000"/>
        </a:lnSpc>
        <a:spcBef>
          <a:spcPts val="1866"/>
        </a:spcBef>
        <a:buClr>
          <a:schemeClr val="accent6">
            <a:lumMod val="75000"/>
          </a:schemeClr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31392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75000"/>
          </a:schemeClr>
        </a:buClr>
        <a:buSzPct val="100000"/>
        <a:buFont typeface="Century Gothic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58037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75000"/>
          </a:schemeClr>
        </a:buClr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584683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75000"/>
          </a:schemeClr>
        </a:buClr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11328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75000"/>
          </a:schemeClr>
        </a:buClr>
        <a:buSzPct val="100000"/>
        <a:buFont typeface="Century Gothic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437973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75000"/>
          </a:schemeClr>
        </a:buClr>
        <a:buSzPct val="90000"/>
        <a:buFont typeface="Century Gothic" pitchFamily="34" charset="0"/>
        <a:buChar char="–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6pPr>
      <a:lvl7pPr marL="2864619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75000"/>
          </a:schemeClr>
        </a:buClr>
        <a:buSzPct val="90000"/>
        <a:buFont typeface="Century Gothic" pitchFamily="34" charset="0"/>
        <a:buChar char="–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7pPr>
      <a:lvl8pPr marL="3291264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75000"/>
          </a:schemeClr>
        </a:buClr>
        <a:buSzPct val="90000"/>
        <a:buFont typeface="Century Gothic" pitchFamily="34" charset="0"/>
        <a:buChar char="–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8pPr>
      <a:lvl9pPr marL="3778859" indent="-304747" algn="l" defTabSz="1218987" rtl="0" eaLnBrk="1" latinLnBrk="0" hangingPunct="1">
        <a:lnSpc>
          <a:spcPct val="95000"/>
        </a:lnSpc>
        <a:spcBef>
          <a:spcPts val="1066"/>
        </a:spcBef>
        <a:buClr>
          <a:schemeClr val="accent6">
            <a:lumMod val="75000"/>
          </a:schemeClr>
        </a:buClr>
        <a:buSzPct val="90000"/>
        <a:buFont typeface="Century Gothic" pitchFamily="34" charset="0"/>
        <a:buChar char="–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solidFill>
            <a:srgbClr val="00B0F0"/>
          </a:solidFill>
          <a:ln w="38100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Friday</a:t>
            </a:r>
            <a:r>
              <a:rPr lang="en-US" dirty="0" smtClean="0">
                <a:solidFill>
                  <a:srgbClr val="002060"/>
                </a:solidFill>
              </a:rPr>
              <a:t>, September </a:t>
            </a:r>
            <a:r>
              <a:rPr lang="en-US" dirty="0" smtClean="0">
                <a:solidFill>
                  <a:srgbClr val="002060"/>
                </a:solidFill>
              </a:rPr>
              <a:t>9</a:t>
            </a:r>
            <a:r>
              <a:rPr lang="en-US" baseline="30000" dirty="0" smtClean="0">
                <a:solidFill>
                  <a:srgbClr val="002060"/>
                </a:solidFill>
              </a:rPr>
              <a:t>th</a:t>
            </a:r>
            <a:r>
              <a:rPr lang="en-US" dirty="0" smtClean="0">
                <a:solidFill>
                  <a:srgbClr val="002060"/>
                </a:solidFill>
              </a:rPr>
              <a:t>, 2016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your first day with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Ms. Ashburn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8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309" y="1701800"/>
            <a:ext cx="10157354" cy="393700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 </a:t>
            </a:r>
            <a:r>
              <a:rPr lang="en-US" dirty="0"/>
              <a:t>believe in your potential and am committed to helping everyone get smarter.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It </a:t>
            </a:r>
            <a:r>
              <a:rPr lang="en-US" dirty="0"/>
              <a:t>is important for me to take on challenges, exert effort, give my best!!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Working </a:t>
            </a:r>
            <a:r>
              <a:rPr lang="en-US" dirty="0"/>
              <a:t>hard to learn new things makes you smarter—</a:t>
            </a:r>
          </a:p>
          <a:p>
            <a:pPr marL="0" indent="0">
              <a:buNone/>
            </a:pPr>
            <a:r>
              <a:rPr lang="en-US" dirty="0" smtClean="0"/>
              <a:t>	-</a:t>
            </a:r>
            <a:r>
              <a:rPr lang="en-US" dirty="0"/>
              <a:t>it makes your brain grow new connections.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School </a:t>
            </a:r>
            <a:r>
              <a:rPr lang="en-US" dirty="0"/>
              <a:t>is not a place that judges you.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It </a:t>
            </a:r>
            <a:r>
              <a:rPr lang="en-US" dirty="0"/>
              <a:t>is a place where people help your brain grow new connections.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solidFill>
              <a:schemeClr val="tx1"/>
            </a:solidFill>
            <a:prstDash val="solid"/>
          </a:ln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Ashburn’s beliefs about learning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0012" y="5791200"/>
            <a:ext cx="9372600" cy="26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1200" dirty="0" smtClean="0"/>
              <a:t>Adapted from Carol </a:t>
            </a:r>
            <a:r>
              <a:rPr lang="en-US" sz="1200" dirty="0" err="1" smtClean="0"/>
              <a:t>Dweck</a:t>
            </a:r>
            <a:r>
              <a:rPr lang="en-US" sz="1200" dirty="0" smtClean="0"/>
              <a:t> </a:t>
            </a:r>
            <a:r>
              <a:rPr lang="en-US" sz="1200" i="1" dirty="0" smtClean="0"/>
              <a:t>Mindsets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2719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classroom behavior look like in high school? </a:t>
            </a:r>
          </a:p>
          <a:p>
            <a:r>
              <a:rPr lang="en-US" dirty="0" smtClean="0"/>
              <a:t>What rules are important to you? </a:t>
            </a:r>
          </a:p>
          <a:p>
            <a:r>
              <a:rPr lang="en-US" dirty="0" smtClean="0"/>
              <a:t>What behaviors/class procedures are important to you?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Expectations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29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 respectful.</a:t>
            </a:r>
          </a:p>
          <a:p>
            <a:pPr marL="0" indent="0">
              <a:buNone/>
            </a:pPr>
            <a:r>
              <a:rPr lang="en-US" dirty="0" smtClean="0"/>
              <a:t>Be responsible.</a:t>
            </a:r>
          </a:p>
          <a:p>
            <a:pPr marL="0" indent="0">
              <a:buNone/>
            </a:pPr>
            <a:r>
              <a:rPr lang="en-US" dirty="0" smtClean="0"/>
              <a:t>Follow directions.</a:t>
            </a:r>
          </a:p>
          <a:p>
            <a:pPr marL="0" indent="0">
              <a:buNone/>
            </a:pPr>
            <a:r>
              <a:rPr lang="en-US" dirty="0" smtClean="0"/>
              <a:t>Be punctual.</a:t>
            </a:r>
          </a:p>
          <a:p>
            <a:pPr marL="0" indent="0">
              <a:buNone/>
            </a:pPr>
            <a:r>
              <a:rPr lang="en-US" dirty="0" smtClean="0"/>
              <a:t>Be organized.</a:t>
            </a:r>
          </a:p>
          <a:p>
            <a:pPr marL="0" indent="0">
              <a:buNone/>
            </a:pPr>
            <a:r>
              <a:rPr lang="en-US" dirty="0" smtClean="0"/>
              <a:t>Be a self-starter.</a:t>
            </a:r>
          </a:p>
          <a:p>
            <a:pPr marL="0" indent="0">
              <a:buNone/>
            </a:pPr>
            <a:r>
              <a:rPr lang="en-US" dirty="0" smtClean="0"/>
              <a:t>Be prepared.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Rules for a successful high school career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08612" y="3733800"/>
            <a:ext cx="6065519" cy="254839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dirty="0" smtClean="0"/>
              <a:t>Ashburn’s House Rules</a:t>
            </a:r>
          </a:p>
          <a:p>
            <a:pPr>
              <a:lnSpc>
                <a:spcPct val="95000"/>
              </a:lnSpc>
            </a:pPr>
            <a:r>
              <a:rPr lang="en-US" dirty="0" smtClean="0"/>
              <a:t>1) Talk nice, say nice things</a:t>
            </a:r>
          </a:p>
          <a:p>
            <a:pPr>
              <a:lnSpc>
                <a:spcPct val="95000"/>
              </a:lnSpc>
            </a:pPr>
            <a:r>
              <a:rPr lang="en-US" dirty="0" smtClean="0"/>
              <a:t>2) Clean up messes</a:t>
            </a:r>
          </a:p>
          <a:p>
            <a:pPr>
              <a:lnSpc>
                <a:spcPct val="95000"/>
              </a:lnSpc>
            </a:pPr>
            <a:r>
              <a:rPr lang="en-US" dirty="0" smtClean="0"/>
              <a:t>3) Learn something new everyday</a:t>
            </a:r>
          </a:p>
          <a:p>
            <a:pPr>
              <a:lnSpc>
                <a:spcPct val="95000"/>
              </a:lnSpc>
            </a:pPr>
            <a:endParaRPr lang="en-US" dirty="0" smtClean="0"/>
          </a:p>
          <a:p>
            <a:pPr marL="457200" indent="-457200">
              <a:lnSpc>
                <a:spcPct val="95000"/>
              </a:lnSpc>
              <a:buAutoNum type="arabicParenR"/>
            </a:pPr>
            <a:endParaRPr lang="en-US" dirty="0" smtClean="0"/>
          </a:p>
          <a:p>
            <a:pPr marL="457200" indent="-457200">
              <a:lnSpc>
                <a:spcPct val="95000"/>
              </a:lnSpc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0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ten questions</a:t>
            </a:r>
          </a:p>
          <a:p>
            <a:r>
              <a:rPr lang="en-US" dirty="0" smtClean="0"/>
              <a:t>Rules for school and class</a:t>
            </a:r>
          </a:p>
          <a:p>
            <a:r>
              <a:rPr lang="en-US" dirty="0" smtClean="0"/>
              <a:t>Videos</a:t>
            </a:r>
          </a:p>
          <a:p>
            <a:r>
              <a:rPr lang="en-US" dirty="0" smtClean="0"/>
              <a:t>Writing prompt</a:t>
            </a:r>
          </a:p>
          <a:p>
            <a:r>
              <a:rPr lang="en-US" dirty="0" smtClean="0"/>
              <a:t>What excuses have been made for you? </a:t>
            </a:r>
          </a:p>
          <a:p>
            <a:r>
              <a:rPr lang="en-US" dirty="0" smtClean="0"/>
              <a:t>What do you expect from society?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hour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309" y="1701800"/>
            <a:ext cx="4596103" cy="4470400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sz="2800" dirty="0" smtClean="0">
                <a:latin typeface="Book Antiqua" panose="02040602050305030304" pitchFamily="18" charset="0"/>
              </a:rPr>
              <a:t>Fluffy Agenda</a:t>
            </a:r>
            <a:endParaRPr lang="en-US" sz="2800" dirty="0">
              <a:latin typeface="Book Antiqua" panose="02040602050305030304" pitchFamily="18" charset="0"/>
            </a:endParaRPr>
          </a:p>
          <a:p>
            <a:pPr lvl="1"/>
            <a:r>
              <a:rPr lang="en-US" sz="2800" dirty="0" smtClean="0">
                <a:latin typeface="Book Antiqua" panose="02040602050305030304" pitchFamily="18" charset="0"/>
              </a:rPr>
              <a:t>Get to know you activity</a:t>
            </a:r>
          </a:p>
          <a:p>
            <a:pPr lvl="1"/>
            <a:r>
              <a:rPr lang="en-US" sz="2800" dirty="0" smtClean="0">
                <a:latin typeface="Book Antiqua" panose="02040602050305030304" pitchFamily="18" charset="0"/>
              </a:rPr>
              <a:t>9/11 Remembrance</a:t>
            </a:r>
          </a:p>
          <a:p>
            <a:pPr lvl="1"/>
            <a:r>
              <a:rPr lang="en-US" sz="2800" dirty="0" smtClean="0">
                <a:latin typeface="Book Antiqua" panose="02040602050305030304" pitchFamily="18" charset="0"/>
              </a:rPr>
              <a:t>Writing prompt</a:t>
            </a:r>
            <a:endParaRPr lang="en-US" sz="2800" dirty="0" smtClean="0">
              <a:latin typeface="Book Antiqua" panose="02040602050305030304" pitchFamily="18" charset="0"/>
            </a:endParaRPr>
          </a:p>
          <a:p>
            <a:pPr lvl="1"/>
            <a:r>
              <a:rPr lang="en-US" sz="2800" dirty="0" smtClean="0">
                <a:latin typeface="Book Antiqua" panose="02040602050305030304" pitchFamily="18" charset="0"/>
              </a:rPr>
              <a:t>Parent Homework</a:t>
            </a:r>
            <a:r>
              <a:rPr lang="en-US" sz="2800" dirty="0" smtClean="0">
                <a:latin typeface="Book Antiqua" panose="02040602050305030304" pitchFamily="18" charset="0"/>
              </a:rPr>
              <a:t>??</a:t>
            </a:r>
          </a:p>
          <a:p>
            <a:pPr lvl="1"/>
            <a:r>
              <a:rPr lang="en-US" sz="2800" dirty="0" smtClean="0">
                <a:latin typeface="Book Antiqua" panose="02040602050305030304" pitchFamily="18" charset="0"/>
              </a:rPr>
              <a:t>Learning Style inventory</a:t>
            </a:r>
            <a:endParaRPr lang="en-US" sz="2800" dirty="0" smtClean="0">
              <a:latin typeface="Book Antiqua" panose="02040602050305030304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Welcome Students!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612" y="1719118"/>
            <a:ext cx="3657600" cy="323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321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309" y="1701800"/>
            <a:ext cx="4596103" cy="4470400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sz="2800" dirty="0" smtClean="0">
                <a:latin typeface="Book Antiqua" panose="02040602050305030304" pitchFamily="18" charset="0"/>
              </a:rPr>
              <a:t>Fluffy Agenda</a:t>
            </a:r>
            <a:endParaRPr lang="en-US" sz="2800" dirty="0">
              <a:latin typeface="Book Antiqua" panose="02040602050305030304" pitchFamily="18" charset="0"/>
            </a:endParaRPr>
          </a:p>
          <a:p>
            <a:pPr lvl="1"/>
            <a:r>
              <a:rPr lang="en-US" sz="2800" dirty="0" smtClean="0">
                <a:latin typeface="Book Antiqua" panose="02040602050305030304" pitchFamily="18" charset="0"/>
              </a:rPr>
              <a:t>Meet Ms. Ashburn</a:t>
            </a:r>
          </a:p>
          <a:p>
            <a:pPr lvl="1"/>
            <a:r>
              <a:rPr lang="en-US" sz="2800" dirty="0" smtClean="0">
                <a:latin typeface="Book Antiqua" panose="02040602050305030304" pitchFamily="18" charset="0"/>
              </a:rPr>
              <a:t>Get to know you activity</a:t>
            </a:r>
          </a:p>
          <a:p>
            <a:pPr lvl="1"/>
            <a:r>
              <a:rPr lang="en-US" sz="2800" dirty="0" smtClean="0">
                <a:latin typeface="Book Antiqua" panose="02040602050305030304" pitchFamily="18" charset="0"/>
              </a:rPr>
              <a:t>Fun stuff happening</a:t>
            </a:r>
          </a:p>
          <a:p>
            <a:pPr lvl="1"/>
            <a:r>
              <a:rPr lang="en-US" sz="2800" dirty="0" smtClean="0">
                <a:latin typeface="Book Antiqua" panose="02040602050305030304" pitchFamily="18" charset="0"/>
              </a:rPr>
              <a:t>LINK Schedule</a:t>
            </a:r>
          </a:p>
          <a:p>
            <a:pPr lvl="1"/>
            <a:r>
              <a:rPr lang="en-US" sz="2800" dirty="0" smtClean="0">
                <a:latin typeface="Book Antiqua" panose="02040602050305030304" pitchFamily="18" charset="0"/>
              </a:rPr>
              <a:t>Growth Mindset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Welcome Students!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2612" y="1719118"/>
            <a:ext cx="3657600" cy="323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526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309" y="152400"/>
            <a:ext cx="10157354" cy="1397000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Can you read this?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2412" y="2362200"/>
            <a:ext cx="9707335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823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309" y="152400"/>
            <a:ext cx="10157354" cy="1397000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Can you read this?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3212" y="1981200"/>
            <a:ext cx="5481638" cy="4256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86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309" y="152400"/>
            <a:ext cx="10157354" cy="1397000"/>
          </a:xfrm>
          <a:solidFill>
            <a:srgbClr val="00B0F0"/>
          </a:solidFill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Can you read this?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08812" y="76200"/>
            <a:ext cx="4124325" cy="666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1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309" y="1701800"/>
            <a:ext cx="10157354" cy="3175000"/>
          </a:xfrm>
        </p:spPr>
        <p:txBody>
          <a:bodyPr/>
          <a:lstStyle/>
          <a:p>
            <a:r>
              <a:rPr lang="en-US" dirty="0" smtClean="0"/>
              <a:t>We will have I can statements for every five-ten lessons</a:t>
            </a:r>
          </a:p>
          <a:p>
            <a:r>
              <a:rPr lang="en-US" dirty="0" smtClean="0"/>
              <a:t>We will have personal goals for our reading education, including increasing our </a:t>
            </a:r>
            <a:r>
              <a:rPr lang="en-US" dirty="0" err="1" smtClean="0"/>
              <a:t>lexile</a:t>
            </a:r>
            <a:r>
              <a:rPr lang="en-US" dirty="0" smtClean="0"/>
              <a:t> level, grade level, comprehension, strategy awareness, fluency…</a:t>
            </a:r>
          </a:p>
          <a:p>
            <a:r>
              <a:rPr lang="en-US" dirty="0" smtClean="0"/>
              <a:t>We will maintain a positive, growth mindset!! </a:t>
            </a:r>
          </a:p>
          <a:p>
            <a:pPr lvl="1"/>
            <a:r>
              <a:rPr lang="en-US" dirty="0" smtClean="0"/>
              <a:t>Learn more tomorrow!</a:t>
            </a:r>
          </a:p>
          <a:p>
            <a:pPr marL="426645" lvl="1" indent="0">
              <a:buNone/>
            </a:pPr>
            <a:endParaRPr lang="en-US" dirty="0"/>
          </a:p>
          <a:p>
            <a:pPr marL="426645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Curriculum Goals- Decoding Classes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289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Expectations</a:t>
            </a:r>
          </a:p>
          <a:p>
            <a:pPr marL="0" indent="0">
              <a:buNone/>
            </a:pPr>
            <a:r>
              <a:rPr lang="en-US" dirty="0" smtClean="0"/>
              <a:t>Icebreaker</a:t>
            </a:r>
          </a:p>
          <a:p>
            <a:pPr marL="0" indent="0">
              <a:buNone/>
            </a:pPr>
            <a:r>
              <a:rPr lang="en-US" dirty="0" smtClean="0"/>
              <a:t>Growth Mindset Survey</a:t>
            </a:r>
          </a:p>
          <a:p>
            <a:pPr marL="0" indent="0">
              <a:buNone/>
            </a:pPr>
            <a:r>
              <a:rPr lang="en-US" dirty="0" smtClean="0"/>
              <a:t>Strategy List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Reading Support Syllabus- Comprehension</a:t>
            </a:r>
            <a:br>
              <a:rPr lang="en-US" sz="3000" dirty="0" smtClean="0"/>
            </a:br>
            <a:r>
              <a:rPr lang="en-US" sz="3000" dirty="0" smtClean="0"/>
              <a:t>Fluffy Agenda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24322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 base</a:t>
            </a:r>
          </a:p>
          <a:p>
            <a:r>
              <a:rPr lang="en-US" dirty="0" smtClean="0"/>
              <a:t>Learn a little about your classmates</a:t>
            </a:r>
          </a:p>
          <a:p>
            <a:r>
              <a:rPr lang="en-US" dirty="0" smtClean="0"/>
              <a:t>Activity with your LINK Leaders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Advisory Class- What is it?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62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 open house presentatio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80000" r="-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30000" t="30000" r="70000" b="100000"/>
          </a:path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5000"/>
          </a:lnSpc>
          <a:defRPr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Class open house presentation" id="{ED6F853E-23FC-44AA-826D-3EFB5E0A4D17}" vid="{6E8FE5FC-8933-4D10-AAA1-772E0561EDC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B34B7CA8-998B-4F57-AEE2-A1ADF5E9D3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TS103460507</Template>
  <TotalTime>0</TotalTime>
  <Words>313</Words>
  <Application>Microsoft Office PowerPoint</Application>
  <PresentationFormat>Custom</PresentationFormat>
  <Paragraphs>74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Class open house presentation</vt:lpstr>
      <vt:lpstr>Welcome to your first day with   Ms. Ashburn</vt:lpstr>
      <vt:lpstr>Welcome Students!</vt:lpstr>
      <vt:lpstr>Welcome Students!</vt:lpstr>
      <vt:lpstr>Can you read this?</vt:lpstr>
      <vt:lpstr>Can you read this?</vt:lpstr>
      <vt:lpstr>Can you read this?</vt:lpstr>
      <vt:lpstr>Curriculum Goals- Decoding Classes </vt:lpstr>
      <vt:lpstr>Reading Support Syllabus- Comprehension Fluffy Agenda</vt:lpstr>
      <vt:lpstr>Advisory Class- What is it? </vt:lpstr>
      <vt:lpstr>Ashburn’s beliefs about learning</vt:lpstr>
      <vt:lpstr>Expectations</vt:lpstr>
      <vt:lpstr>Rules for a successful high school career</vt:lpstr>
      <vt:lpstr>7th hour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2013-09-04T02:55:08Z</dcterms:created>
  <dcterms:modified xsi:type="dcterms:W3CDTF">2016-09-09T19:50:18Z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TC034605079991</vt:lpwstr>
  </property>
</Properties>
</file>