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15"/>
  </p:notesMasterIdLst>
  <p:handoutMasterIdLst>
    <p:handoutMasterId r:id="rId16"/>
  </p:handoutMasterIdLst>
  <p:sldIdLst>
    <p:sldId id="269" r:id="rId3"/>
    <p:sldId id="268" r:id="rId4"/>
    <p:sldId id="266" r:id="rId5"/>
    <p:sldId id="271" r:id="rId6"/>
    <p:sldId id="273" r:id="rId7"/>
    <p:sldId id="267" r:id="rId8"/>
    <p:sldId id="270" r:id="rId9"/>
    <p:sldId id="274" r:id="rId10"/>
    <p:sldId id="276" r:id="rId11"/>
    <p:sldId id="275" r:id="rId12"/>
    <p:sldId id="277" r:id="rId13"/>
    <p:sldId id="26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F09"/>
    <a:srgbClr val="5E1D10"/>
    <a:srgbClr val="4D4D4D"/>
    <a:srgbClr val="B0AC00"/>
    <a:srgbClr val="D5E1E7"/>
    <a:srgbClr val="FFCC66"/>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752"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69B421-5CAE-48D9-8F01-977D48241AC3}"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96056-A658-4744-9AFF-65DB7F5BFEDD}" type="datetimeFigureOut">
              <a:rPr lang="en-US" smtClean="0"/>
              <a:t>9/5/2011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288AB5-5AFA-42CC-838F-23ADF3DDB3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288AB5-5AFA-42CC-838F-23ADF3DDB32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1600200"/>
            <a:ext cx="7772400" cy="990600"/>
          </a:xfrm>
        </p:spPr>
        <p:txBody>
          <a:bodyPr/>
          <a:lstStyle>
            <a:lvl1pPr algn="ctr">
              <a:defRPr sz="4400"/>
            </a:lvl1pPr>
          </a:lstStyle>
          <a:p>
            <a:r>
              <a:rPr lang="en-US" smtClean="0"/>
              <a:t>Click to edit Master title style</a:t>
            </a:r>
            <a:endParaRPr lang="en-US"/>
          </a:p>
        </p:txBody>
      </p:sp>
      <p:sp>
        <p:nvSpPr>
          <p:cNvPr id="16387" name="Rectangle 3"/>
          <p:cNvSpPr>
            <a:spLocks noGrp="1" noChangeArrowheads="1"/>
          </p:cNvSpPr>
          <p:nvPr>
            <p:ph type="subTitle" idx="1"/>
          </p:nvPr>
        </p:nvSpPr>
        <p:spPr>
          <a:xfrm>
            <a:off x="685800" y="2514600"/>
            <a:ext cx="7772400" cy="685800"/>
          </a:xfrm>
        </p:spPr>
        <p:txBody>
          <a:bodyPr/>
          <a:lstStyle>
            <a:lvl1pPr marL="0" indent="0" algn="ctr">
              <a:buFontTx/>
              <a:buNone/>
              <a:defRPr sz="28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6900" y="838200"/>
            <a:ext cx="16383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838200"/>
            <a:ext cx="47625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3200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14800" y="1752600"/>
            <a:ext cx="3200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4" name="Content Placeholder 2"/>
          <p:cNvSpPr>
            <a:spLocks noGrp="1"/>
          </p:cNvSpPr>
          <p:nvPr>
            <p:ph idx="1"/>
          </p:nvPr>
        </p:nvSpPr>
        <p:spPr>
          <a:xfrm>
            <a:off x="762000" y="1752600"/>
            <a:ext cx="6553200" cy="4343400"/>
          </a:xfrm>
        </p:spPr>
        <p:txBody>
          <a:bodyPr/>
          <a:lstStyle>
            <a:lvl1pPr>
              <a:buFontTx/>
              <a:buNone/>
              <a:defRPr>
                <a:solidFill>
                  <a:schemeClr val="tx1"/>
                </a:solidFill>
                <a:latin typeface="+mn-lt"/>
              </a:defRPr>
            </a:lvl1pPr>
            <a:lvl2pPr>
              <a:buFontTx/>
              <a:buNone/>
              <a:defRPr sz="1600">
                <a:solidFill>
                  <a:schemeClr val="tx1"/>
                </a:solidFill>
                <a:latin typeface="+mn-lt"/>
              </a:defRPr>
            </a:lvl2pPr>
            <a:lvl3pPr>
              <a:buFontTx/>
              <a:buNone/>
              <a:defRPr sz="1600">
                <a:solidFill>
                  <a:schemeClr val="tx1"/>
                </a:solidFill>
                <a:latin typeface="+mn-lt"/>
              </a:defRPr>
            </a:lvl3pPr>
            <a:lvl4pPr>
              <a:buFontTx/>
              <a:buNone/>
              <a:defRPr sz="1600">
                <a:solidFill>
                  <a:schemeClr val="tx1"/>
                </a:solidFill>
                <a:latin typeface="+mn-lt"/>
              </a:defRPr>
            </a:lvl4pPr>
            <a:lvl5pPr>
              <a:buFontTx/>
              <a:buNone/>
              <a:defRPr sz="160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762000" y="838200"/>
            <a:ext cx="6553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Your Topic Goes Here</a:t>
            </a:r>
          </a:p>
        </p:txBody>
      </p:sp>
      <p:sp>
        <p:nvSpPr>
          <p:cNvPr id="10243" name="Rectangle 3"/>
          <p:cNvSpPr>
            <a:spLocks noGrp="1" noChangeArrowheads="1"/>
          </p:cNvSpPr>
          <p:nvPr>
            <p:ph type="body" idx="1"/>
          </p:nvPr>
        </p:nvSpPr>
        <p:spPr bwMode="auto">
          <a:xfrm>
            <a:off x="762000" y="1752600"/>
            <a:ext cx="6553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Your Subtopics Go Here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3200">
          <a:solidFill>
            <a:schemeClr val="accent1">
              <a:lumMod val="60000"/>
              <a:lumOff val="40000"/>
            </a:schemeClr>
          </a:solidFill>
          <a:latin typeface="+mj-lt"/>
          <a:ea typeface="+mj-ea"/>
          <a:cs typeface="+mj-cs"/>
        </a:defRPr>
      </a:lvl1pPr>
      <a:lvl2pPr algn="l" rtl="0" eaLnBrk="1" fontAlgn="base" hangingPunct="1">
        <a:spcBef>
          <a:spcPct val="0"/>
        </a:spcBef>
        <a:spcAft>
          <a:spcPct val="0"/>
        </a:spcAft>
        <a:defRPr sz="3200">
          <a:solidFill>
            <a:srgbClr val="D5E1E7"/>
          </a:solidFill>
          <a:latin typeface="Arial Black" pitchFamily="34" charset="0"/>
        </a:defRPr>
      </a:lvl2pPr>
      <a:lvl3pPr algn="l" rtl="0" eaLnBrk="1" fontAlgn="base" hangingPunct="1">
        <a:spcBef>
          <a:spcPct val="0"/>
        </a:spcBef>
        <a:spcAft>
          <a:spcPct val="0"/>
        </a:spcAft>
        <a:defRPr sz="3200">
          <a:solidFill>
            <a:srgbClr val="D5E1E7"/>
          </a:solidFill>
          <a:latin typeface="Arial Black" pitchFamily="34" charset="0"/>
        </a:defRPr>
      </a:lvl3pPr>
      <a:lvl4pPr algn="l" rtl="0" eaLnBrk="1" fontAlgn="base" hangingPunct="1">
        <a:spcBef>
          <a:spcPct val="0"/>
        </a:spcBef>
        <a:spcAft>
          <a:spcPct val="0"/>
        </a:spcAft>
        <a:defRPr sz="3200">
          <a:solidFill>
            <a:srgbClr val="D5E1E7"/>
          </a:solidFill>
          <a:latin typeface="Arial Black" pitchFamily="34" charset="0"/>
        </a:defRPr>
      </a:lvl4pPr>
      <a:lvl5pPr algn="l" rtl="0" eaLnBrk="1" fontAlgn="base" hangingPunct="1">
        <a:spcBef>
          <a:spcPct val="0"/>
        </a:spcBef>
        <a:spcAft>
          <a:spcPct val="0"/>
        </a:spcAft>
        <a:defRPr sz="3200">
          <a:solidFill>
            <a:srgbClr val="D5E1E7"/>
          </a:solidFill>
          <a:latin typeface="Arial Black" pitchFamily="34" charset="0"/>
        </a:defRPr>
      </a:lvl5pPr>
      <a:lvl6pPr marL="457200" algn="l" rtl="0" eaLnBrk="1" fontAlgn="base" hangingPunct="1">
        <a:spcBef>
          <a:spcPct val="0"/>
        </a:spcBef>
        <a:spcAft>
          <a:spcPct val="0"/>
        </a:spcAft>
        <a:defRPr sz="3200">
          <a:solidFill>
            <a:srgbClr val="D5E1E7"/>
          </a:solidFill>
          <a:latin typeface="Arial Black" pitchFamily="34" charset="0"/>
        </a:defRPr>
      </a:lvl6pPr>
      <a:lvl7pPr marL="914400" algn="l" rtl="0" eaLnBrk="1" fontAlgn="base" hangingPunct="1">
        <a:spcBef>
          <a:spcPct val="0"/>
        </a:spcBef>
        <a:spcAft>
          <a:spcPct val="0"/>
        </a:spcAft>
        <a:defRPr sz="3200">
          <a:solidFill>
            <a:srgbClr val="D5E1E7"/>
          </a:solidFill>
          <a:latin typeface="Arial Black" pitchFamily="34" charset="0"/>
        </a:defRPr>
      </a:lvl7pPr>
      <a:lvl8pPr marL="1371600" algn="l" rtl="0" eaLnBrk="1" fontAlgn="base" hangingPunct="1">
        <a:spcBef>
          <a:spcPct val="0"/>
        </a:spcBef>
        <a:spcAft>
          <a:spcPct val="0"/>
        </a:spcAft>
        <a:defRPr sz="3200">
          <a:solidFill>
            <a:srgbClr val="D5E1E7"/>
          </a:solidFill>
          <a:latin typeface="Arial Black" pitchFamily="34" charset="0"/>
        </a:defRPr>
      </a:lvl8pPr>
      <a:lvl9pPr marL="1828800" algn="l" rtl="0" eaLnBrk="1" fontAlgn="base" hangingPunct="1">
        <a:spcBef>
          <a:spcPct val="0"/>
        </a:spcBef>
        <a:spcAft>
          <a:spcPct val="0"/>
        </a:spcAft>
        <a:defRPr sz="3200">
          <a:solidFill>
            <a:srgbClr val="D5E1E7"/>
          </a:solidFill>
          <a:latin typeface="Arial Black" pitchFamily="34" charset="0"/>
        </a:defRPr>
      </a:lvl9pPr>
    </p:titleStyle>
    <p:bodyStyle>
      <a:lvl1pPr marL="342900" indent="-342900" algn="l" rtl="0" eaLnBrk="1" fontAlgn="base" hangingPunct="1">
        <a:spcBef>
          <a:spcPct val="20000"/>
        </a:spcBef>
        <a:spcAft>
          <a:spcPct val="0"/>
        </a:spcAft>
        <a:buChar char="•"/>
        <a:defRPr sz="2000">
          <a:solidFill>
            <a:schemeClr val="accent1">
              <a:lumMod val="20000"/>
              <a:lumOff val="80000"/>
            </a:schemeClr>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defRPr>
      </a:lvl2pPr>
      <a:lvl3pPr marL="1143000" indent="-228600" algn="l" rtl="0" eaLnBrk="1" fontAlgn="base" hangingPunct="1">
        <a:spcBef>
          <a:spcPct val="20000"/>
        </a:spcBef>
        <a:spcAft>
          <a:spcPct val="0"/>
        </a:spcAft>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nimationfactor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p:txBody>
          <a:bodyPr/>
          <a:lstStyle/>
          <a:p>
            <a:r>
              <a:rPr lang="en-US" sz="4000" dirty="0" smtClean="0"/>
              <a:t>TOGE</a:t>
            </a:r>
            <a:r>
              <a:rPr lang="en-US" sz="4000" b="1" dirty="0" smtClean="0"/>
              <a:t>THER </a:t>
            </a:r>
            <a:r>
              <a:rPr lang="en-US" sz="4000" b="1" dirty="0" smtClean="0"/>
              <a:t>WE WILL</a:t>
            </a:r>
            <a:r>
              <a:rPr lang="en-US" sz="4000" dirty="0" smtClean="0"/>
              <a:t/>
            </a:r>
            <a:br>
              <a:rPr lang="en-US" sz="4000" dirty="0" smtClean="0"/>
            </a:br>
            <a:r>
              <a:rPr lang="en-US" sz="4000" b="1" dirty="0" smtClean="0"/>
              <a:t> Connect, Inspire and Achieve!</a:t>
            </a:r>
            <a:r>
              <a:rPr lang="en-US" dirty="0" smtClean="0"/>
              <a:t/>
            </a:r>
            <a:br>
              <a:rPr lang="en-US" dirty="0" smtClean="0"/>
            </a:br>
            <a:r>
              <a:rPr lang="en-US" dirty="0" smtClean="0"/>
              <a:t> </a:t>
            </a:r>
            <a:endParaRPr lang="en-US" dirty="0"/>
          </a:p>
        </p:txBody>
      </p:sp>
      <p:sp>
        <p:nvSpPr>
          <p:cNvPr id="25605" name="Rectangle 5"/>
          <p:cNvSpPr>
            <a:spLocks noGrp="1" noChangeArrowheads="1"/>
          </p:cNvSpPr>
          <p:nvPr>
            <p:ph type="subTitle" idx="1"/>
          </p:nvPr>
        </p:nvSpPr>
        <p:spPr/>
        <p:txBody>
          <a:bodyPr/>
          <a:lstStyle/>
          <a:p>
            <a:r>
              <a:rPr lang="en-US" b="1" dirty="0" smtClean="0"/>
              <a:t>Reading </a:t>
            </a:r>
            <a:r>
              <a:rPr lang="en-US" b="1" dirty="0" smtClean="0"/>
              <a:t>Strategies for Content </a:t>
            </a:r>
            <a:r>
              <a:rPr lang="en-US" b="1" dirty="0" smtClean="0"/>
              <a:t>Teachers</a:t>
            </a:r>
            <a:endParaRPr lang="en-US" dirty="0" smtClean="0"/>
          </a:p>
        </p:txBody>
      </p:sp>
      <p:sp>
        <p:nvSpPr>
          <p:cNvPr id="4" name="TextBox 3"/>
          <p:cNvSpPr txBox="1"/>
          <p:nvPr/>
        </p:nvSpPr>
        <p:spPr>
          <a:xfrm>
            <a:off x="304800" y="6324600"/>
            <a:ext cx="4876800" cy="646331"/>
          </a:xfrm>
          <a:prstGeom prst="rect">
            <a:avLst/>
          </a:prstGeom>
          <a:solidFill>
            <a:schemeClr val="accent3">
              <a:lumMod val="60000"/>
              <a:lumOff val="40000"/>
            </a:schemeClr>
          </a:solidFill>
        </p:spPr>
        <p:txBody>
          <a:bodyPr wrap="square" rtlCol="0">
            <a:spAutoFit/>
          </a:bodyPr>
          <a:lstStyle/>
          <a:p>
            <a:r>
              <a:rPr lang="en-US" dirty="0" smtClean="0"/>
              <a:t>Presented by Gail Ashburn                 September 6, 2011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3700" dirty="0" smtClean="0"/>
              <a:t>MODEL, MODEL,  MODEL</a:t>
            </a:r>
          </a:p>
          <a:p>
            <a:pPr>
              <a:buFont typeface="Arial" pitchFamily="34" charset="0"/>
              <a:buChar char="•"/>
            </a:pPr>
            <a:r>
              <a:rPr lang="en-US" sz="3700" dirty="0" smtClean="0"/>
              <a:t>Examples of Rubrics</a:t>
            </a:r>
          </a:p>
          <a:p>
            <a:pPr>
              <a:buFont typeface="Arial" pitchFamily="34" charset="0"/>
              <a:buChar char="•"/>
            </a:pPr>
            <a:r>
              <a:rPr lang="en-US" sz="3700" dirty="0" smtClean="0"/>
              <a:t>Builds vocabulary</a:t>
            </a:r>
          </a:p>
          <a:p>
            <a:pPr>
              <a:buFont typeface="Arial" pitchFamily="34" charset="0"/>
              <a:buChar char="•"/>
            </a:pPr>
            <a:r>
              <a:rPr lang="en-US" sz="3700" dirty="0" smtClean="0"/>
              <a:t>Used to evaluate student comprehension of reading</a:t>
            </a:r>
          </a:p>
          <a:p>
            <a:pPr>
              <a:buFont typeface="Arial" pitchFamily="34" charset="0"/>
              <a:buChar char="•"/>
            </a:pPr>
            <a:endParaRPr lang="en-US" dirty="0"/>
          </a:p>
        </p:txBody>
      </p:sp>
      <p:sp>
        <p:nvSpPr>
          <p:cNvPr id="4" name="TextBox 3"/>
          <p:cNvSpPr txBox="1"/>
          <p:nvPr/>
        </p:nvSpPr>
        <p:spPr>
          <a:xfrm>
            <a:off x="7696200" y="533400"/>
            <a:ext cx="1447800" cy="1323439"/>
          </a:xfrm>
          <a:prstGeom prst="rect">
            <a:avLst/>
          </a:prstGeom>
          <a:noFill/>
        </p:spPr>
        <p:txBody>
          <a:bodyPr wrap="square" rtlCol="0">
            <a:spAutoFit/>
          </a:bodyPr>
          <a:lstStyle/>
          <a:p>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T4</a:t>
            </a:r>
            <a:endParaRPr lang="en-US" sz="8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4" name="Content Placeholder 3"/>
          <p:cNvSpPr>
            <a:spLocks noGrp="1"/>
          </p:cNvSpPr>
          <p:nvPr>
            <p:ph idx="1"/>
          </p:nvPr>
        </p:nvSpPr>
        <p:spPr/>
        <p:txBody>
          <a:bodyPr/>
          <a:lstStyle/>
          <a:p>
            <a:pPr algn="ctr"/>
            <a:r>
              <a:rPr lang="en-US" dirty="0" smtClean="0"/>
              <a:t>QUESTIONS???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3" name="Text Box 7"/>
          <p:cNvSpPr txBox="1">
            <a:spLocks noChangeArrowheads="1"/>
          </p:cNvSpPr>
          <p:nvPr/>
        </p:nvSpPr>
        <p:spPr bwMode="auto">
          <a:xfrm>
            <a:off x="3352800" y="2514600"/>
            <a:ext cx="2438400" cy="276999"/>
          </a:xfrm>
          <a:prstGeom prst="rect">
            <a:avLst/>
          </a:prstGeom>
          <a:noFill/>
          <a:ln w="9525">
            <a:noFill/>
            <a:miter lim="800000"/>
            <a:headEnd/>
            <a:tailEnd/>
          </a:ln>
          <a:effectLst/>
        </p:spPr>
        <p:txBody>
          <a:bodyPr>
            <a:spAutoFit/>
          </a:bodyPr>
          <a:lstStyle/>
          <a:p>
            <a:pPr algn="ctr">
              <a:spcBef>
                <a:spcPct val="50000"/>
              </a:spcBef>
            </a:pPr>
            <a:r>
              <a:rPr lang="en-US" sz="1200" b="1" dirty="0" smtClean="0"/>
              <a:t>Template Provided By</a:t>
            </a:r>
            <a:endParaRPr lang="en-US" sz="1200" b="1" dirty="0"/>
          </a:p>
        </p:txBody>
      </p:sp>
      <p:sp>
        <p:nvSpPr>
          <p:cNvPr id="14344" name="Text Box 8">
            <a:hlinkClick r:id="rId2"/>
          </p:cNvPr>
          <p:cNvSpPr txBox="1">
            <a:spLocks noChangeArrowheads="1"/>
          </p:cNvSpPr>
          <p:nvPr/>
        </p:nvSpPr>
        <p:spPr bwMode="auto">
          <a:xfrm>
            <a:off x="2705100" y="3547646"/>
            <a:ext cx="3733800" cy="338554"/>
          </a:xfrm>
          <a:prstGeom prst="rect">
            <a:avLst/>
          </a:prstGeom>
          <a:noFill/>
          <a:ln w="9525">
            <a:noFill/>
            <a:miter lim="800000"/>
            <a:headEnd/>
            <a:tailEnd/>
          </a:ln>
          <a:effectLst/>
        </p:spPr>
        <p:txBody>
          <a:bodyPr wrap="square">
            <a:spAutoFit/>
          </a:bodyPr>
          <a:lstStyle/>
          <a:p>
            <a:pPr algn="ctr"/>
            <a:r>
              <a:rPr lang="en-US" sz="1600" b="1" dirty="0"/>
              <a:t>www.animationfactory.com</a:t>
            </a:r>
          </a:p>
        </p:txBody>
      </p:sp>
      <p:sp>
        <p:nvSpPr>
          <p:cNvPr id="12" name="Text Box 7"/>
          <p:cNvSpPr txBox="1">
            <a:spLocks noChangeArrowheads="1"/>
          </p:cNvSpPr>
          <p:nvPr/>
        </p:nvSpPr>
        <p:spPr bwMode="auto">
          <a:xfrm>
            <a:off x="2590800" y="4038600"/>
            <a:ext cx="3962400" cy="461665"/>
          </a:xfrm>
          <a:prstGeom prst="rect">
            <a:avLst/>
          </a:prstGeom>
          <a:noFill/>
          <a:ln w="9525">
            <a:noFill/>
            <a:miter lim="800000"/>
            <a:headEnd/>
            <a:tailEnd/>
          </a:ln>
          <a:effectLst/>
        </p:spPr>
        <p:txBody>
          <a:bodyPr wrap="square">
            <a:spAutoFit/>
          </a:bodyPr>
          <a:lstStyle/>
          <a:p>
            <a:pPr algn="ctr">
              <a:spcBef>
                <a:spcPct val="50000"/>
              </a:spcBef>
            </a:pPr>
            <a:r>
              <a:rPr lang="en-US" sz="1200" b="1" dirty="0" smtClean="0"/>
              <a:t>500,000 Downloadable PowerPoint Templates, Animated Clip Art, Backgrounds and Videos</a:t>
            </a:r>
            <a:endParaRPr lang="en-US" sz="1200" b="1" dirty="0"/>
          </a:p>
        </p:txBody>
      </p:sp>
      <p:pic>
        <p:nvPicPr>
          <p:cNvPr id="13" name="Picture 12" descr="af_logo_long.png">
            <a:hlinkClick r:id="rId2"/>
          </p:cNvPr>
          <p:cNvPicPr>
            <a:picLocks noChangeAspect="1"/>
          </p:cNvPicPr>
          <p:nvPr/>
        </p:nvPicPr>
        <p:blipFill>
          <a:blip r:embed="rId3" cstate="print"/>
          <a:stretch>
            <a:fillRect/>
          </a:stretch>
        </p:blipFill>
        <p:spPr>
          <a:xfrm>
            <a:off x="1371600" y="2917777"/>
            <a:ext cx="6400800" cy="81602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Today’s Action Plan</a:t>
            </a:r>
            <a:endParaRPr lang="en-US" dirty="0"/>
          </a:p>
        </p:txBody>
      </p:sp>
      <p:sp>
        <p:nvSpPr>
          <p:cNvPr id="23555" name="Rectangle 3"/>
          <p:cNvSpPr>
            <a:spLocks noGrp="1" noChangeArrowheads="1"/>
          </p:cNvSpPr>
          <p:nvPr>
            <p:ph type="body" idx="1"/>
          </p:nvPr>
        </p:nvSpPr>
        <p:spPr>
          <a:xfrm>
            <a:off x="762000" y="1752600"/>
            <a:ext cx="6553200" cy="4343400"/>
          </a:xfrm>
        </p:spPr>
        <p:txBody>
          <a:bodyPr/>
          <a:lstStyle/>
          <a:p>
            <a:r>
              <a:rPr lang="en-US" sz="3200" dirty="0" smtClean="0"/>
              <a:t>Teensy Triathlon</a:t>
            </a:r>
          </a:p>
          <a:p>
            <a:r>
              <a:rPr lang="en-US" sz="3200" dirty="0" smtClean="0"/>
              <a:t>Reasons for Reading Instruction by all teachers</a:t>
            </a:r>
            <a:endParaRPr lang="en-US" sz="3200" dirty="0" smtClean="0"/>
          </a:p>
          <a:p>
            <a:r>
              <a:rPr lang="en-US" sz="3200" dirty="0" smtClean="0"/>
              <a:t>Strategies for the four Quarters</a:t>
            </a:r>
          </a:p>
          <a:p>
            <a:r>
              <a:rPr lang="en-US" sz="3200" dirty="0" smtClean="0"/>
              <a:t>1st Quarter strategies</a:t>
            </a:r>
          </a:p>
          <a:p>
            <a:pPr lvl="1"/>
            <a:r>
              <a:rPr lang="en-US" sz="3200" dirty="0" smtClean="0"/>
              <a:t>Textbook Tour</a:t>
            </a:r>
          </a:p>
          <a:p>
            <a:pPr lvl="1"/>
            <a:r>
              <a:rPr lang="en-US" sz="3200" dirty="0" smtClean="0"/>
              <a:t>Talking to the Text</a:t>
            </a:r>
          </a:p>
          <a:p>
            <a:pPr lvl="1">
              <a:buNone/>
            </a:pPr>
            <a:endParaRPr lang="en-US"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838200"/>
            <a:ext cx="6934200" cy="838200"/>
          </a:xfrm>
        </p:spPr>
        <p:txBody>
          <a:bodyPr/>
          <a:lstStyle/>
          <a:p>
            <a:pPr algn="ctr"/>
            <a:r>
              <a:rPr lang="en-US" sz="2800" dirty="0" smtClean="0">
                <a:solidFill>
                  <a:schemeClr val="tx1"/>
                </a:solidFill>
              </a:rPr>
              <a:t>Reasons for Reading Instruction</a:t>
            </a:r>
            <a:endParaRPr lang="en-US" sz="2800" dirty="0">
              <a:solidFill>
                <a:schemeClr val="tx1"/>
              </a:solidFill>
            </a:endParaRPr>
          </a:p>
        </p:txBody>
      </p:sp>
      <p:sp>
        <p:nvSpPr>
          <p:cNvPr id="21507" name="Rectangle 3"/>
          <p:cNvSpPr>
            <a:spLocks noGrp="1" noChangeArrowheads="1"/>
          </p:cNvSpPr>
          <p:nvPr>
            <p:ph idx="1"/>
          </p:nvPr>
        </p:nvSpPr>
        <p:spPr/>
        <p:txBody>
          <a:bodyPr/>
          <a:lstStyle/>
          <a:p>
            <a:r>
              <a:rPr lang="en-US" i="1" dirty="0" smtClean="0"/>
              <a:t>According to the International Reading Association- </a:t>
            </a:r>
            <a:r>
              <a:rPr lang="en-US" sz="3000" i="1" dirty="0" smtClean="0"/>
              <a:t>“Adolescents entering the adult world in the 21</a:t>
            </a:r>
            <a:r>
              <a:rPr lang="en-US" sz="3000" i="1" baseline="30000" dirty="0" smtClean="0"/>
              <a:t>st</a:t>
            </a:r>
            <a:r>
              <a:rPr lang="en-US" sz="3000" i="1" dirty="0" smtClean="0"/>
              <a:t> century will read and write more than at any other time in human history. They will need advanced levels of literacy to perform their jobs, run their households, acts as citizens and conduct their personal lives.”</a:t>
            </a:r>
            <a:endParaRPr lang="en-US" sz="3000"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152400"/>
            <a:ext cx="6553200" cy="838200"/>
          </a:xfrm>
        </p:spPr>
        <p:txBody>
          <a:bodyPr/>
          <a:lstStyle/>
          <a:p>
            <a:pPr algn="ctr"/>
            <a:r>
              <a:rPr lang="en-US" dirty="0" smtClean="0"/>
              <a:t>Facts</a:t>
            </a:r>
            <a:endParaRPr lang="en-US" dirty="0"/>
          </a:p>
        </p:txBody>
      </p:sp>
      <p:sp>
        <p:nvSpPr>
          <p:cNvPr id="23555" name="Rectangle 3"/>
          <p:cNvSpPr>
            <a:spLocks noGrp="1" noChangeArrowheads="1"/>
          </p:cNvSpPr>
          <p:nvPr>
            <p:ph type="body" idx="1"/>
          </p:nvPr>
        </p:nvSpPr>
        <p:spPr>
          <a:xfrm>
            <a:off x="762000" y="990600"/>
            <a:ext cx="6553200" cy="5638800"/>
          </a:xfrm>
          <a:solidFill>
            <a:schemeClr val="accent1">
              <a:lumMod val="20000"/>
              <a:lumOff val="80000"/>
            </a:schemeClr>
          </a:solidFill>
        </p:spPr>
        <p:txBody>
          <a:bodyPr/>
          <a:lstStyle/>
          <a:p>
            <a:pPr lvl="1">
              <a:buFont typeface="Wingdings" pitchFamily="2" charset="2"/>
              <a:buChar char="v"/>
            </a:pPr>
            <a:r>
              <a:rPr lang="en-US" sz="2400" dirty="0" smtClean="0"/>
              <a:t>At grade 5 and beyond, students encounter 10,000 or more new words a year and most are multi-syllabic</a:t>
            </a:r>
          </a:p>
          <a:p>
            <a:pPr lvl="1">
              <a:buFont typeface="Wingdings" pitchFamily="2" charset="2"/>
              <a:buChar char="v"/>
            </a:pPr>
            <a:r>
              <a:rPr lang="en-US" sz="2400" dirty="0" smtClean="0"/>
              <a:t>Readers with poor phonics skills are prevented from reading grade-level text</a:t>
            </a:r>
          </a:p>
          <a:p>
            <a:pPr lvl="1">
              <a:buFont typeface="Wingdings" pitchFamily="2" charset="2"/>
              <a:buChar char="v"/>
            </a:pPr>
            <a:r>
              <a:rPr lang="en-US" sz="2400" dirty="0" smtClean="0"/>
              <a:t>Struggling readers cannot build their vocabulary as fast as their peers</a:t>
            </a:r>
          </a:p>
          <a:p>
            <a:pPr lvl="1">
              <a:buFont typeface="Wingdings" pitchFamily="2" charset="2"/>
              <a:buChar char="v"/>
            </a:pPr>
            <a:r>
              <a:rPr lang="en-US" sz="2400" dirty="0" smtClean="0"/>
              <a:t>Multi-syllabic words provide much of the new information in content area texts</a:t>
            </a:r>
          </a:p>
          <a:p>
            <a:pPr lvl="1">
              <a:buFont typeface="Wingdings" pitchFamily="2" charset="2"/>
              <a:buChar char="v"/>
            </a:pPr>
            <a:r>
              <a:rPr lang="en-US" sz="2400" dirty="0" smtClean="0"/>
              <a:t>Struggling adolescent readers spend so much time and cognitive energy decoding individual words their focus is drawn away from comprehension</a:t>
            </a:r>
            <a:endParaRPr lang="en-US" sz="2400" dirty="0" smtClean="0"/>
          </a:p>
          <a:p>
            <a:pPr lvl="1">
              <a:buNone/>
            </a:pPr>
            <a:endParaRPr lang="en-US" sz="4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Me??</a:t>
            </a:r>
            <a:endParaRPr lang="en-US" dirty="0"/>
          </a:p>
        </p:txBody>
      </p:sp>
      <p:sp>
        <p:nvSpPr>
          <p:cNvPr id="3" name="Content Placeholder 2"/>
          <p:cNvSpPr>
            <a:spLocks noGrp="1"/>
          </p:cNvSpPr>
          <p:nvPr>
            <p:ph idx="1"/>
          </p:nvPr>
        </p:nvSpPr>
        <p:spPr>
          <a:xfrm>
            <a:off x="762000" y="1752600"/>
            <a:ext cx="6553200" cy="4800600"/>
          </a:xfrm>
          <a:solidFill>
            <a:schemeClr val="bg2"/>
          </a:solidFill>
        </p:spPr>
        <p:txBody>
          <a:bodyPr/>
          <a:lstStyle/>
          <a:p>
            <a:pPr marL="457200" indent="-457200">
              <a:buFont typeface="+mj-lt"/>
              <a:buAutoNum type="arabicPeriod"/>
            </a:pPr>
            <a:r>
              <a:rPr lang="en-US" sz="2300" dirty="0" smtClean="0"/>
              <a:t>Everyone is a reading teacher because our students need to learn how to read different types of material</a:t>
            </a:r>
          </a:p>
          <a:p>
            <a:pPr marL="457200" indent="-457200">
              <a:buFont typeface="+mj-lt"/>
              <a:buAutoNum type="arabicPeriod"/>
            </a:pPr>
            <a:r>
              <a:rPr lang="en-US" sz="2300" dirty="0" smtClean="0"/>
              <a:t>Each teacher models reading in different ways and you never know when you will be the one to help that one student  over the bump in the road</a:t>
            </a:r>
          </a:p>
          <a:p>
            <a:pPr marL="457200" indent="-457200">
              <a:buFont typeface="+mj-lt"/>
              <a:buAutoNum type="arabicPeriod"/>
            </a:pPr>
            <a:r>
              <a:rPr lang="en-US" sz="2300" dirty="0" smtClean="0"/>
              <a:t>Students receive reading instruction all day long providing for repetition and consistency</a:t>
            </a:r>
          </a:p>
          <a:p>
            <a:pPr marL="457200" indent="-457200">
              <a:buFont typeface="+mj-lt"/>
              <a:buAutoNum type="arabicPeriod"/>
            </a:pPr>
            <a:r>
              <a:rPr lang="en-US" sz="2300" dirty="0" smtClean="0"/>
              <a:t>We all focus on strategies that help students develop an understanding of the content </a:t>
            </a:r>
            <a:endParaRPr lang="en-US" sz="2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2209800" y="3459163"/>
            <a:ext cx="6934200" cy="884237"/>
          </a:xfrm>
        </p:spPr>
        <p:txBody>
          <a:bodyPr/>
          <a:lstStyle/>
          <a:p>
            <a:pPr algn="r"/>
            <a:r>
              <a:rPr lang="en-US" sz="2500" dirty="0" smtClean="0">
                <a:solidFill>
                  <a:schemeClr val="bg1"/>
                </a:solidFill>
              </a:rPr>
              <a:t>First Quarter Reading Strategies</a:t>
            </a:r>
            <a:endParaRPr lang="en-US" sz="25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6553200" cy="685800"/>
          </a:xfrm>
        </p:spPr>
        <p:txBody>
          <a:bodyPr/>
          <a:lstStyle/>
          <a:p>
            <a:pPr algn="ctr"/>
            <a:r>
              <a:rPr lang="en-US" dirty="0" smtClean="0"/>
              <a:t>Textbook Tour</a:t>
            </a:r>
            <a:endParaRPr lang="en-US" dirty="0"/>
          </a:p>
        </p:txBody>
      </p:sp>
      <p:sp>
        <p:nvSpPr>
          <p:cNvPr id="3" name="Content Placeholder 2"/>
          <p:cNvSpPr>
            <a:spLocks noGrp="1"/>
          </p:cNvSpPr>
          <p:nvPr>
            <p:ph idx="1"/>
          </p:nvPr>
        </p:nvSpPr>
        <p:spPr>
          <a:xfrm>
            <a:off x="762000" y="838200"/>
            <a:ext cx="6553200" cy="5257800"/>
          </a:xfrm>
        </p:spPr>
        <p:txBody>
          <a:bodyPr/>
          <a:lstStyle/>
          <a:p>
            <a:r>
              <a:rPr lang="en-US" dirty="0" smtClean="0"/>
              <a:t>Before using the textbook and several times throughout the year:</a:t>
            </a:r>
          </a:p>
          <a:p>
            <a:pPr marL="457200" indent="-457200"/>
            <a:r>
              <a:rPr lang="en-US" sz="2200" b="1" dirty="0" smtClean="0"/>
              <a:t>Explain the features of the textbook-Text Structure (Each class may have a different structure) </a:t>
            </a:r>
          </a:p>
          <a:p>
            <a:pPr marL="1257300" lvl="2" indent="-457200">
              <a:buFont typeface="Wingdings" pitchFamily="2" charset="2"/>
              <a:buChar char="Ø"/>
            </a:pPr>
            <a:r>
              <a:rPr lang="en-US" sz="2000" dirty="0" smtClean="0"/>
              <a:t>Glossary</a:t>
            </a:r>
          </a:p>
          <a:p>
            <a:pPr marL="1257300" lvl="2" indent="-457200">
              <a:buFont typeface="Wingdings" pitchFamily="2" charset="2"/>
              <a:buChar char="Ø"/>
            </a:pPr>
            <a:r>
              <a:rPr lang="en-US" sz="2000" dirty="0" smtClean="0"/>
              <a:t>Index</a:t>
            </a:r>
          </a:p>
          <a:p>
            <a:pPr marL="1257300" lvl="2" indent="-457200">
              <a:buFont typeface="Wingdings" pitchFamily="2" charset="2"/>
              <a:buChar char="Ø"/>
            </a:pPr>
            <a:r>
              <a:rPr lang="en-US" sz="2000" dirty="0" smtClean="0"/>
              <a:t>Bold Words/Italicized Words</a:t>
            </a:r>
          </a:p>
          <a:p>
            <a:pPr marL="1257300" lvl="2" indent="-457200">
              <a:buFont typeface="Wingdings" pitchFamily="2" charset="2"/>
              <a:buChar char="Ø"/>
            </a:pPr>
            <a:r>
              <a:rPr lang="en-US" sz="2000" dirty="0" smtClean="0"/>
              <a:t>Captions</a:t>
            </a:r>
          </a:p>
          <a:p>
            <a:pPr marL="1257300" lvl="2" indent="-457200">
              <a:buFont typeface="Wingdings" pitchFamily="2" charset="2"/>
              <a:buChar char="Ø"/>
            </a:pPr>
            <a:r>
              <a:rPr lang="en-US" sz="2000" dirty="0" smtClean="0"/>
              <a:t>Questions</a:t>
            </a:r>
          </a:p>
          <a:p>
            <a:pPr marL="1257300" lvl="2" indent="-457200">
              <a:buFont typeface="Wingdings" pitchFamily="2" charset="2"/>
              <a:buChar char="Ø"/>
            </a:pPr>
            <a:r>
              <a:rPr lang="en-US" sz="2000" dirty="0" smtClean="0"/>
              <a:t>Chapter Reviews</a:t>
            </a:r>
          </a:p>
          <a:p>
            <a:pPr marL="1257300" lvl="2" indent="-457200">
              <a:buFont typeface="Wingdings" pitchFamily="2" charset="2"/>
              <a:buChar char="Ø"/>
            </a:pPr>
            <a:r>
              <a:rPr lang="en-US" sz="2000" dirty="0" smtClean="0"/>
              <a:t>Headings</a:t>
            </a:r>
          </a:p>
          <a:p>
            <a:pPr marL="1257300" lvl="2" indent="-457200">
              <a:buFont typeface="Wingdings" pitchFamily="2" charset="2"/>
              <a:buChar char="Ø"/>
            </a:pPr>
            <a:r>
              <a:rPr lang="en-US" sz="2000" dirty="0" smtClean="0"/>
              <a:t>Additional Reading in each Chapter</a:t>
            </a:r>
          </a:p>
          <a:p>
            <a:pPr marL="1257300" lvl="2" indent="-457200"/>
            <a:r>
              <a:rPr lang="en-US" sz="2000" b="1" dirty="0" smtClean="0"/>
              <a:t>YOU MAY WANT TO RECORD EACH CHAPTER AS </a:t>
            </a:r>
            <a:r>
              <a:rPr lang="en-US" sz="2000" b="1" dirty="0" smtClean="0"/>
              <a:t>I</a:t>
            </a:r>
            <a:r>
              <a:rPr lang="en-US" sz="2000" b="1" dirty="0" smtClean="0"/>
              <a:t>T IS PRESENTED TO THE CLASS </a:t>
            </a:r>
          </a:p>
          <a:p>
            <a:pPr marL="1257300" lvl="2" indent="-457200">
              <a:buFont typeface="Wingdings" pitchFamily="2" charset="2"/>
              <a:buChar char="Ø"/>
            </a:pPr>
            <a:endParaRPr lang="en-US" dirty="0"/>
          </a:p>
        </p:txBody>
      </p:sp>
      <p:sp>
        <p:nvSpPr>
          <p:cNvPr id="4" name="TextBox 3"/>
          <p:cNvSpPr txBox="1"/>
          <p:nvPr/>
        </p:nvSpPr>
        <p:spPr>
          <a:xfrm>
            <a:off x="685800" y="6096000"/>
            <a:ext cx="7772400" cy="646331"/>
          </a:xfrm>
          <a:prstGeom prst="rect">
            <a:avLst/>
          </a:prstGeom>
          <a:solidFill>
            <a:schemeClr val="accent6">
              <a:lumMod val="75000"/>
            </a:schemeClr>
          </a:solidFill>
        </p:spPr>
        <p:txBody>
          <a:bodyPr wrap="square" rtlCol="0">
            <a:spAutoFit/>
          </a:bodyPr>
          <a:lstStyle/>
          <a:p>
            <a:r>
              <a:rPr lang="en-US" dirty="0" smtClean="0"/>
              <a:t>John </a:t>
            </a:r>
            <a:r>
              <a:rPr lang="en-US" dirty="0" smtClean="0"/>
              <a:t>Thero</a:t>
            </a:r>
            <a:r>
              <a:rPr lang="en-US" dirty="0" smtClean="0"/>
              <a:t> is trying to upload all digital copies of textbooks to the </a:t>
            </a:r>
            <a:r>
              <a:rPr lang="en-US" dirty="0" smtClean="0"/>
              <a:t>Skydrive</a:t>
            </a:r>
            <a:r>
              <a:rPr lang="en-US" dirty="0" smtClean="0"/>
              <a:t> or the website for students 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Arial Rounded MT Bold" pitchFamily="34" charset="0"/>
              </a:rPr>
              <a:t>Other Important Textbook Lessons </a:t>
            </a:r>
            <a:endParaRPr lang="en-US" sz="2800" dirty="0">
              <a:latin typeface="Arial Rounded MT Bold" pitchFamily="34" charset="0"/>
            </a:endParaRPr>
          </a:p>
        </p:txBody>
      </p:sp>
      <p:sp>
        <p:nvSpPr>
          <p:cNvPr id="3" name="Content Placeholder 2"/>
          <p:cNvSpPr>
            <a:spLocks noGrp="1"/>
          </p:cNvSpPr>
          <p:nvPr>
            <p:ph idx="1"/>
          </p:nvPr>
        </p:nvSpPr>
        <p:spPr/>
        <p:txBody>
          <a:bodyPr/>
          <a:lstStyle/>
          <a:p>
            <a:r>
              <a:rPr lang="en-US" sz="2800" dirty="0" smtClean="0"/>
              <a:t>Preteach</a:t>
            </a:r>
            <a:r>
              <a:rPr lang="en-US" sz="2800" dirty="0" smtClean="0"/>
              <a:t> Vocabulary</a:t>
            </a:r>
          </a:p>
          <a:p>
            <a:endParaRPr lang="en-US" sz="2800" dirty="0" smtClean="0"/>
          </a:p>
          <a:p>
            <a:r>
              <a:rPr lang="en-US" sz="2800" dirty="0" smtClean="0"/>
              <a:t>Background knowledge of topics</a:t>
            </a:r>
          </a:p>
          <a:p>
            <a:endParaRPr lang="en-US" sz="2800" dirty="0" smtClean="0"/>
          </a:p>
          <a:p>
            <a:r>
              <a:rPr lang="en-US" sz="2800" dirty="0" smtClean="0"/>
              <a:t>Multiple Meaning Words (example: meter)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152400"/>
            <a:ext cx="5334000" cy="838200"/>
          </a:xfrm>
        </p:spPr>
        <p:txBody>
          <a:bodyPr/>
          <a:lstStyle/>
          <a:p>
            <a:pPr algn="ctr"/>
            <a:r>
              <a:rPr lang="en-US" dirty="0" smtClean="0"/>
              <a:t/>
            </a:r>
            <a:br>
              <a:rPr lang="en-US" dirty="0" smtClean="0"/>
            </a:br>
            <a:r>
              <a:rPr lang="en-US" dirty="0" smtClean="0"/>
              <a:t>Talking to the Text</a:t>
            </a:r>
            <a:endParaRPr lang="en-US" dirty="0"/>
          </a:p>
        </p:txBody>
      </p:sp>
      <p:sp>
        <p:nvSpPr>
          <p:cNvPr id="23555" name="Rectangle 3"/>
          <p:cNvSpPr>
            <a:spLocks noGrp="1" noChangeArrowheads="1"/>
          </p:cNvSpPr>
          <p:nvPr>
            <p:ph type="body" idx="1"/>
          </p:nvPr>
        </p:nvSpPr>
        <p:spPr>
          <a:xfrm>
            <a:off x="762000" y="1447800"/>
            <a:ext cx="6019800" cy="5181600"/>
          </a:xfrm>
          <a:solidFill>
            <a:schemeClr val="accent1">
              <a:lumMod val="20000"/>
              <a:lumOff val="80000"/>
            </a:schemeClr>
          </a:solidFill>
        </p:spPr>
        <p:txBody>
          <a:bodyPr/>
          <a:lstStyle/>
          <a:p>
            <a:pPr lvl="1">
              <a:buFont typeface="Arial" pitchFamily="34" charset="0"/>
              <a:buChar char="•"/>
            </a:pPr>
            <a:r>
              <a:rPr lang="en-US" sz="3600" dirty="0" smtClean="0"/>
              <a:t>Thinking aloud-on paper</a:t>
            </a:r>
          </a:p>
          <a:p>
            <a:pPr lvl="1">
              <a:buFont typeface="Arial" pitchFamily="34" charset="0"/>
              <a:buChar char="•"/>
            </a:pPr>
            <a:r>
              <a:rPr lang="en-US" sz="3600" dirty="0" smtClean="0"/>
              <a:t>Ask Questions, student generated</a:t>
            </a:r>
          </a:p>
          <a:p>
            <a:pPr lvl="1">
              <a:buFont typeface="Arial" pitchFamily="34" charset="0"/>
              <a:buChar char="•"/>
            </a:pPr>
            <a:r>
              <a:rPr lang="en-US" sz="3600" dirty="0" smtClean="0"/>
              <a:t>Underline important statements</a:t>
            </a:r>
          </a:p>
          <a:p>
            <a:pPr lvl="1">
              <a:buFont typeface="Arial" pitchFamily="34" charset="0"/>
              <a:buChar char="•"/>
            </a:pPr>
            <a:r>
              <a:rPr lang="en-US" sz="3600" dirty="0" smtClean="0"/>
              <a:t>Make Connections to the text</a:t>
            </a:r>
          </a:p>
          <a:p>
            <a:pPr lvl="1">
              <a:buFont typeface="Arial" pitchFamily="34" charset="0"/>
              <a:buChar char="•"/>
            </a:pPr>
            <a:r>
              <a:rPr lang="en-US" sz="3600" dirty="0" smtClean="0"/>
              <a:t>Build Comprehension</a:t>
            </a:r>
          </a:p>
          <a:p>
            <a:pPr lvl="1">
              <a:buFont typeface="Arial" pitchFamily="34" charset="0"/>
              <a:buChar char="•"/>
            </a:pPr>
            <a:endParaRPr lang="en-US" sz="3600" dirty="0" smtClean="0"/>
          </a:p>
        </p:txBody>
      </p:sp>
      <p:sp>
        <p:nvSpPr>
          <p:cNvPr id="4" name="TextBox 3"/>
          <p:cNvSpPr txBox="1"/>
          <p:nvPr/>
        </p:nvSpPr>
        <p:spPr>
          <a:xfrm>
            <a:off x="7315200" y="533400"/>
            <a:ext cx="1600200" cy="1323439"/>
          </a:xfrm>
          <a:prstGeom prst="rect">
            <a:avLst/>
          </a:prstGeom>
          <a:noFill/>
        </p:spPr>
        <p:txBody>
          <a:bodyPr wrap="square" rtlCol="0">
            <a:spAutoFit/>
          </a:bodyPr>
          <a:lstStyle/>
          <a:p>
            <a:r>
              <a:rPr lang="en-US"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T4</a:t>
            </a:r>
            <a:endParaRPr lang="en-US" sz="8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1033679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Black"/>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A2BF34B-0DFA-41DE-9A38-B419334A7D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TS010336792</Template>
  <TotalTime>82</TotalTime>
  <Words>408</Words>
  <Application>Microsoft Office PowerPoint</Application>
  <PresentationFormat>On-screen Show (4:3)</PresentationFormat>
  <Paragraphs>61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TS010336792</vt:lpstr>
      <vt:lpstr>TOGETHER WE WILL  Connect, Inspire and Achieve!  </vt:lpstr>
      <vt:lpstr>Today’s Action Plan</vt:lpstr>
      <vt:lpstr>Reasons for Reading Instruction</vt:lpstr>
      <vt:lpstr>Facts</vt:lpstr>
      <vt:lpstr>Why Me??</vt:lpstr>
      <vt:lpstr>First Quarter Reading Strategies</vt:lpstr>
      <vt:lpstr>Textbook Tour</vt:lpstr>
      <vt:lpstr>Other Important Textbook Lessons </vt:lpstr>
      <vt:lpstr> Talking to the Text</vt:lpstr>
      <vt:lpstr>Uses</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 WE WILL  Connect, Inspire and Achieve!</dc:title>
  <dc:creator>Gail</dc:creator>
  <cp:lastModifiedBy>Gail</cp:lastModifiedBy>
  <cp:revision>9</cp:revision>
  <dcterms:created xsi:type="dcterms:W3CDTF">2011-09-05T17:04:14Z</dcterms:created>
  <dcterms:modified xsi:type="dcterms:W3CDTF">2011-09-05T18:26:24Z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TC103367929990</vt:lpwstr>
  </property>
</Properties>
</file>