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0" r:id="rId5"/>
    <p:sldId id="267" r:id="rId6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D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>
        <p:scale>
          <a:sx n="71" d="100"/>
          <a:sy n="71" d="100"/>
        </p:scale>
        <p:origin x="-1542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CF5CC-DD42-4A20-AE14-65366E0301EB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6987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6" y="8916987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D1BDB-9EE3-4C66-B1DD-7FE61943A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09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F738A1F-93DC-4CD6-955A-4E89E83693EF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30AB51D-873F-4C41-A801-7096938B10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76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Kindergarten: learning</a:t>
            </a:r>
            <a:r>
              <a:rPr lang="en-US" baseline="0" dirty="0" smtClean="0"/>
              <a:t> basic math and reading skills</a:t>
            </a:r>
          </a:p>
          <a:p>
            <a:r>
              <a:rPr lang="en-US" baseline="0" dirty="0" smtClean="0"/>
              <a:t>1</a:t>
            </a:r>
            <a:r>
              <a:rPr lang="en-US" baseline="30000" dirty="0" smtClean="0"/>
              <a:t>st</a:t>
            </a:r>
            <a:r>
              <a:rPr lang="en-US" baseline="0" dirty="0" smtClean="0"/>
              <a:t>:don’t remember reading changing.</a:t>
            </a:r>
          </a:p>
          <a:p>
            <a:r>
              <a:rPr lang="en-US" baseline="0" dirty="0" smtClean="0"/>
              <a:t>4</a:t>
            </a:r>
            <a:r>
              <a:rPr lang="en-US" baseline="30000" dirty="0" smtClean="0"/>
              <a:t>th</a:t>
            </a:r>
            <a:r>
              <a:rPr lang="en-US" baseline="0" dirty="0" smtClean="0"/>
              <a:t>: Science was pretty simple when it started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AB51D-873F-4C41-A801-7096938B10B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Kindergarten: learning</a:t>
            </a:r>
            <a:r>
              <a:rPr lang="en-US" baseline="0" dirty="0" smtClean="0"/>
              <a:t> basic math and reading skills</a:t>
            </a:r>
          </a:p>
          <a:p>
            <a:r>
              <a:rPr lang="en-US" baseline="0" dirty="0" smtClean="0"/>
              <a:t>1</a:t>
            </a:r>
            <a:r>
              <a:rPr lang="en-US" baseline="30000" dirty="0" smtClean="0"/>
              <a:t>st</a:t>
            </a:r>
            <a:r>
              <a:rPr lang="en-US" baseline="0" dirty="0" smtClean="0"/>
              <a:t>:don’t remember reading changing.</a:t>
            </a:r>
          </a:p>
          <a:p>
            <a:r>
              <a:rPr lang="en-US" baseline="0" dirty="0" smtClean="0"/>
              <a:t>4</a:t>
            </a:r>
            <a:r>
              <a:rPr lang="en-US" baseline="30000" dirty="0" smtClean="0"/>
              <a:t>th</a:t>
            </a:r>
            <a:r>
              <a:rPr lang="en-US" baseline="0" dirty="0" smtClean="0"/>
              <a:t>: Science was pretty simple when it started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AB51D-873F-4C41-A801-7096938B10B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E573-A011-4E43-B657-33A603B5314A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13AF-8303-4F77-8089-0DB3E5491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E573-A011-4E43-B657-33A603B5314A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13AF-8303-4F77-8089-0DB3E5491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E573-A011-4E43-B657-33A603B5314A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13AF-8303-4F77-8089-0DB3E5491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E573-A011-4E43-B657-33A603B5314A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13AF-8303-4F77-8089-0DB3E5491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E573-A011-4E43-B657-33A603B5314A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13AF-8303-4F77-8089-0DB3E5491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E573-A011-4E43-B657-33A603B5314A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13AF-8303-4F77-8089-0DB3E5491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E573-A011-4E43-B657-33A603B5314A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13AF-8303-4F77-8089-0DB3E5491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E573-A011-4E43-B657-33A603B5314A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13AF-8303-4F77-8089-0DB3E5491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E573-A011-4E43-B657-33A603B5314A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13AF-8303-4F77-8089-0DB3E5491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E573-A011-4E43-B657-33A603B5314A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13AF-8303-4F77-8089-0DB3E5491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E573-A011-4E43-B657-33A603B5314A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13AF-8303-4F77-8089-0DB3E5491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EE573-A011-4E43-B657-33A603B5314A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013AF-8303-4F77-8089-0DB3E5491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381000" y="152400"/>
            <a:ext cx="4800600" cy="2514600"/>
            <a:chOff x="381000" y="152400"/>
            <a:chExt cx="4800600" cy="2514600"/>
          </a:xfrm>
        </p:grpSpPr>
        <p:sp>
          <p:nvSpPr>
            <p:cNvPr id="2" name="Rectangle 1"/>
            <p:cNvSpPr/>
            <p:nvPr/>
          </p:nvSpPr>
          <p:spPr>
            <a:xfrm>
              <a:off x="381000" y="152400"/>
              <a:ext cx="4800600" cy="2514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381000" y="762000"/>
              <a:ext cx="480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381000" y="533400"/>
              <a:ext cx="4800600" cy="1588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381000" y="990600"/>
              <a:ext cx="480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81000" y="1219200"/>
              <a:ext cx="480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81000" y="1447800"/>
              <a:ext cx="480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81000" y="1676400"/>
              <a:ext cx="480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81000" y="1905000"/>
              <a:ext cx="480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81000" y="2133600"/>
              <a:ext cx="480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81000" y="2362200"/>
              <a:ext cx="480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81000" y="2590800"/>
              <a:ext cx="480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Oval 12"/>
          <p:cNvSpPr/>
          <p:nvPr/>
        </p:nvSpPr>
        <p:spPr>
          <a:xfrm>
            <a:off x="533400" y="228600"/>
            <a:ext cx="228600" cy="2286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800600" y="228600"/>
            <a:ext cx="228600" cy="2286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 rot="245181">
            <a:off x="5580072" y="643943"/>
            <a:ext cx="3200400" cy="27432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7086600" y="685800"/>
            <a:ext cx="228600" cy="2286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 rot="20841827">
            <a:off x="642293" y="3302085"/>
            <a:ext cx="3200400" cy="27432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1447800" y="3429000"/>
            <a:ext cx="228600" cy="2286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Wave 21"/>
          <p:cNvSpPr/>
          <p:nvPr/>
        </p:nvSpPr>
        <p:spPr>
          <a:xfrm>
            <a:off x="5062798" y="4233071"/>
            <a:ext cx="3352800" cy="1828800"/>
          </a:xfrm>
          <a:prstGeom prst="wave">
            <a:avLst>
              <a:gd name="adj1" fmla="val 4291"/>
              <a:gd name="adj2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8001000" y="4419600"/>
            <a:ext cx="228600" cy="2286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10200" y="4533900"/>
            <a:ext cx="2819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Jester" pitchFamily="2" charset="0"/>
              </a:rPr>
              <a:t>What Good Reader’s do; Comprehension Strategies</a:t>
            </a:r>
            <a:endParaRPr lang="en-US" sz="2200" dirty="0">
              <a:latin typeface="Jester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293033">
            <a:off x="5652072" y="1087095"/>
            <a:ext cx="30563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latin typeface="Comic Sans MS" pitchFamily="66" charset="0"/>
              </a:rPr>
              <a:t>What are Fix-Up Strategies? </a:t>
            </a:r>
          </a:p>
          <a:p>
            <a:r>
              <a:rPr lang="en-US" sz="1600" dirty="0" smtClean="0">
                <a:latin typeface="Comic Sans MS" pitchFamily="66" charset="0"/>
              </a:rPr>
              <a:t>Fix-up strategies are what a reader uses when his/her comprehension breaks down. </a:t>
            </a:r>
          </a:p>
          <a:p>
            <a:endParaRPr lang="en-US" sz="1600" u="sng" dirty="0">
              <a:latin typeface="Comic Sans MS" pitchFamily="66" charset="0"/>
            </a:endParaRPr>
          </a:p>
          <a:p>
            <a:r>
              <a:rPr lang="en-US" sz="1600" dirty="0" smtClean="0">
                <a:latin typeface="Comic Sans MS" pitchFamily="66" charset="0"/>
              </a:rPr>
              <a:t>“I read it, but I don’t get it.”</a:t>
            </a:r>
          </a:p>
          <a:p>
            <a:r>
              <a:rPr lang="en-US" u="sng" dirty="0" smtClean="0"/>
              <a:t> </a:t>
            </a:r>
          </a:p>
          <a:p>
            <a:endParaRPr lang="en-US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" y="533399"/>
            <a:ext cx="45293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/>
              <a:t>Go back and Reread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/>
              <a:t>Look at illustrations, captions, headings, and text features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/>
              <a:t>Make connections to what you already know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/>
              <a:t>Ask questions and try to find the answer in the text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/>
              <a:t>Make a mental image or picture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/>
              <a:t>Ask for help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/>
              <a:t>Read Ahead</a:t>
            </a:r>
            <a:endParaRPr lang="en-US" sz="1500" dirty="0"/>
          </a:p>
        </p:txBody>
      </p:sp>
      <p:sp>
        <p:nvSpPr>
          <p:cNvPr id="18" name="TextBox 17"/>
          <p:cNvSpPr txBox="1"/>
          <p:nvPr/>
        </p:nvSpPr>
        <p:spPr>
          <a:xfrm>
            <a:off x="990600" y="152400"/>
            <a:ext cx="35052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Jester" pitchFamily="2" charset="0"/>
              </a:rPr>
              <a:t>FIX-UP STRATEGIES</a:t>
            </a:r>
            <a:endParaRPr lang="en-US" b="1" dirty="0">
              <a:latin typeface="Jester" pitchFamily="2" charset="0"/>
            </a:endParaRPr>
          </a:p>
        </p:txBody>
      </p:sp>
      <p:pic>
        <p:nvPicPr>
          <p:cNvPr id="1028" name="Picture 4" descr="C:\Users\gaashburn\AppData\Local\Microsoft\Windows\Temporary Internet Files\Content.IE5\IBN1HDPW\MC90018340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971800"/>
            <a:ext cx="1823314" cy="1742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 rot="20795617">
            <a:off x="1055998" y="4664121"/>
            <a:ext cx="2781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Stop and think; </a:t>
            </a:r>
          </a:p>
          <a:p>
            <a:r>
              <a:rPr lang="en-US" sz="2000" dirty="0" smtClean="0"/>
              <a:t>Is what I am reading</a:t>
            </a:r>
          </a:p>
          <a:p>
            <a:r>
              <a:rPr lang="en-US" sz="2000" dirty="0" smtClean="0"/>
              <a:t>Sound right, look right, </a:t>
            </a:r>
          </a:p>
          <a:p>
            <a:r>
              <a:rPr lang="en-US" sz="2000" dirty="0" smtClean="0"/>
              <a:t>Make sense</a:t>
            </a:r>
            <a:endParaRPr lang="en-US" sz="2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4076700" y="689629"/>
            <a:ext cx="4800600" cy="2514600"/>
            <a:chOff x="381000" y="152400"/>
            <a:chExt cx="4800600" cy="2514600"/>
          </a:xfrm>
        </p:grpSpPr>
        <p:sp>
          <p:nvSpPr>
            <p:cNvPr id="2" name="Rectangle 1"/>
            <p:cNvSpPr/>
            <p:nvPr/>
          </p:nvSpPr>
          <p:spPr>
            <a:xfrm>
              <a:off x="381000" y="152400"/>
              <a:ext cx="4800600" cy="2514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381000" y="762000"/>
              <a:ext cx="480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381000" y="533400"/>
              <a:ext cx="4800600" cy="1588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381000" y="990600"/>
              <a:ext cx="480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81000" y="1219200"/>
              <a:ext cx="480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81000" y="1447800"/>
              <a:ext cx="480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81000" y="1676400"/>
              <a:ext cx="480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81000" y="1905000"/>
              <a:ext cx="480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81000" y="2133600"/>
              <a:ext cx="480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81000" y="2362200"/>
              <a:ext cx="480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81000" y="2590800"/>
              <a:ext cx="480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Oval 12"/>
          <p:cNvSpPr/>
          <p:nvPr/>
        </p:nvSpPr>
        <p:spPr>
          <a:xfrm>
            <a:off x="4191000" y="762000"/>
            <a:ext cx="228600" cy="2286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382000" y="762000"/>
            <a:ext cx="228600" cy="2286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 rot="21378781">
            <a:off x="258479" y="190919"/>
            <a:ext cx="3609882" cy="27432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3352800" y="208430"/>
            <a:ext cx="228600" cy="2286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 rot="20841827">
            <a:off x="642293" y="3302085"/>
            <a:ext cx="3200400" cy="27432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11869" y="3728923"/>
            <a:ext cx="228600" cy="2286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Wave 21"/>
          <p:cNvSpPr/>
          <p:nvPr/>
        </p:nvSpPr>
        <p:spPr>
          <a:xfrm>
            <a:off x="5062798" y="4233071"/>
            <a:ext cx="3352800" cy="1828800"/>
          </a:xfrm>
          <a:prstGeom prst="wave">
            <a:avLst>
              <a:gd name="adj1" fmla="val 4291"/>
              <a:gd name="adj2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8001000" y="4419600"/>
            <a:ext cx="228600" cy="2286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10200" y="4533900"/>
            <a:ext cx="2819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Jester" pitchFamily="2" charset="0"/>
              </a:rPr>
              <a:t>What Good Reader’s do; Comprehension Strategies</a:t>
            </a:r>
            <a:endParaRPr lang="en-US" sz="2200" dirty="0">
              <a:latin typeface="Jester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21322246">
            <a:off x="435193" y="553804"/>
            <a:ext cx="30563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latin typeface="Comic Sans MS" pitchFamily="66" charset="0"/>
              </a:rPr>
              <a:t>What are Fix-Up Strategies? </a:t>
            </a:r>
          </a:p>
          <a:p>
            <a:r>
              <a:rPr lang="en-US" sz="1600" dirty="0" smtClean="0">
                <a:latin typeface="Comic Sans MS" pitchFamily="66" charset="0"/>
              </a:rPr>
              <a:t>Fix-up strategies are what a reader uses when his/her comprehension breaks down. </a:t>
            </a:r>
          </a:p>
          <a:p>
            <a:endParaRPr lang="en-US" sz="1600" u="sng" dirty="0">
              <a:latin typeface="Comic Sans MS" pitchFamily="66" charset="0"/>
            </a:endParaRPr>
          </a:p>
          <a:p>
            <a:r>
              <a:rPr lang="en-US" sz="1600" dirty="0" smtClean="0">
                <a:latin typeface="Comic Sans MS" pitchFamily="66" charset="0"/>
              </a:rPr>
              <a:t>“I read it, but I don’t get it.”</a:t>
            </a:r>
          </a:p>
          <a:p>
            <a:r>
              <a:rPr lang="en-US" u="sng" dirty="0" smtClean="0"/>
              <a:t> </a:t>
            </a:r>
          </a:p>
          <a:p>
            <a:endParaRPr lang="en-US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4474499" y="1032808"/>
            <a:ext cx="45293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/>
              <a:t>Go </a:t>
            </a:r>
            <a:r>
              <a:rPr lang="en-US" sz="1500" dirty="0" smtClean="0"/>
              <a:t>back </a:t>
            </a:r>
            <a:r>
              <a:rPr lang="en-US" sz="1500" dirty="0" smtClean="0"/>
              <a:t>and Reread</a:t>
            </a:r>
            <a:endParaRPr lang="en-US" sz="15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/>
              <a:t>Look at illustrations, captions, headings, and text features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/>
              <a:t>Make connections to what you already know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/>
              <a:t>Ask questions and try to find the answer in the text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/>
              <a:t>Make a mental image or picture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/>
              <a:t>Ask for help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/>
              <a:t>Read Ahead</a:t>
            </a:r>
            <a:endParaRPr lang="en-US" sz="1500" dirty="0"/>
          </a:p>
        </p:txBody>
      </p:sp>
      <p:sp>
        <p:nvSpPr>
          <p:cNvPr id="18" name="TextBox 17"/>
          <p:cNvSpPr txBox="1"/>
          <p:nvPr/>
        </p:nvSpPr>
        <p:spPr>
          <a:xfrm>
            <a:off x="5029200" y="725401"/>
            <a:ext cx="35052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Jester" pitchFamily="2" charset="0"/>
              </a:rPr>
              <a:t>FIX-UP STRATEGIES</a:t>
            </a:r>
            <a:endParaRPr lang="en-US" b="1" dirty="0">
              <a:latin typeface="Jester" pitchFamily="2" charset="0"/>
            </a:endParaRPr>
          </a:p>
        </p:txBody>
      </p:sp>
      <p:pic>
        <p:nvPicPr>
          <p:cNvPr id="1028" name="Picture 4" descr="C:\Users\gaashburn\AppData\Local\Microsoft\Windows\Temporary Internet Files\Content.IE5\IBN1HDPW\MC90018340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971800"/>
            <a:ext cx="1823314" cy="1742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 rot="20795617">
            <a:off x="1055998" y="4664121"/>
            <a:ext cx="2781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Stop and think; </a:t>
            </a:r>
          </a:p>
          <a:p>
            <a:r>
              <a:rPr lang="en-US" sz="2000" dirty="0" smtClean="0"/>
              <a:t>Is what I am reading</a:t>
            </a:r>
          </a:p>
          <a:p>
            <a:r>
              <a:rPr lang="en-US" sz="2000" dirty="0" smtClean="0"/>
              <a:t>Sound right, look right, </a:t>
            </a:r>
          </a:p>
          <a:p>
            <a:r>
              <a:rPr lang="en-US" sz="2000" dirty="0" smtClean="0"/>
              <a:t>Make sense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28187303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03000555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41140741-17E5-4650-A5D5-C89950886C51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4F180A2E-BA51-4A87-893A-B706D43038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3102B2-3DE5-4630-8A44-1A0A1B30A9D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TP030005555</Template>
  <TotalTime>319</TotalTime>
  <Words>246</Words>
  <Application>Microsoft Office PowerPoint</Application>
  <PresentationFormat>On-screen Show (4:3)</PresentationFormat>
  <Paragraphs>44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TP030005555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SOLSCH Domain Administrator</dc:creator>
  <cp:lastModifiedBy>SOLSCH Domain Administrator</cp:lastModifiedBy>
  <cp:revision>5</cp:revision>
  <cp:lastPrinted>2011-12-07T17:09:14Z</cp:lastPrinted>
  <dcterms:created xsi:type="dcterms:W3CDTF">2011-12-05T17:07:50Z</dcterms:created>
  <dcterms:modified xsi:type="dcterms:W3CDTF">2011-12-07T17:11:25Z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TC300055559990</vt:lpwstr>
  </property>
</Properties>
</file>